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Inter SemiBold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Inter"/>
      <p:regular r:id="rId27"/>
      <p:bold r:id="rId28"/>
    </p:embeddedFont>
    <p:embeddedFont>
      <p:font typeface="Fira Sans Extra Condensed Medium"/>
      <p:regular r:id="rId29"/>
      <p:bold r:id="rId30"/>
      <p:italic r:id="rId31"/>
      <p:boldItalic r:id="rId32"/>
    </p:embeddedFont>
    <p:embeddedFont>
      <p:font typeface="Fira Sans"/>
      <p:regular r:id="rId33"/>
      <p:bold r:id="rId34"/>
      <p:italic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  <p:embeddedFont>
      <p:font typeface="Inter Tight"/>
      <p:regular r:id="rId41"/>
      <p:bold r:id="rId42"/>
      <p:italic r:id="rId43"/>
      <p:boldItalic r:id="rId44"/>
    </p:embeddedFont>
    <p:embeddedFont>
      <p:font typeface="Inter Medium"/>
      <p:regular r:id="rId45"/>
      <p:bold r:id="rId46"/>
    </p:embeddedFont>
    <p:embeddedFont>
      <p:font typeface="Fira Sans Extra Condensed"/>
      <p:regular r:id="rId47"/>
      <p:bold r:id="rId48"/>
      <p:italic r:id="rId49"/>
      <p:boldItalic r:id="rId50"/>
    </p:embeddedFont>
    <p:embeddedFont>
      <p:font typeface="Century Gothic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42" Type="http://schemas.openxmlformats.org/officeDocument/2006/relationships/font" Target="fonts/InterTight-bold.fntdata"/><Relationship Id="rId41" Type="http://schemas.openxmlformats.org/officeDocument/2006/relationships/font" Target="fonts/InterTight-regular.fntdata"/><Relationship Id="rId44" Type="http://schemas.openxmlformats.org/officeDocument/2006/relationships/font" Target="fonts/InterTight-boldItalic.fntdata"/><Relationship Id="rId43" Type="http://schemas.openxmlformats.org/officeDocument/2006/relationships/font" Target="fonts/InterTight-italic.fntdata"/><Relationship Id="rId46" Type="http://schemas.openxmlformats.org/officeDocument/2006/relationships/font" Target="fonts/InterMedium-bold.fntdata"/><Relationship Id="rId45" Type="http://schemas.openxmlformats.org/officeDocument/2006/relationships/font" Target="fonts/InterMedium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FiraSansExtraCondensed-bold.fntdata"/><Relationship Id="rId47" Type="http://schemas.openxmlformats.org/officeDocument/2006/relationships/font" Target="fonts/FiraSansExtraCondensed-regular.fntdata"/><Relationship Id="rId49" Type="http://schemas.openxmlformats.org/officeDocument/2006/relationships/font" Target="fonts/FiraSansExtraCondense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raSansExtraCondensedMedium-italic.fntdata"/><Relationship Id="rId30" Type="http://schemas.openxmlformats.org/officeDocument/2006/relationships/font" Target="fonts/FiraSansExtraCondensedMedium-bold.fntdata"/><Relationship Id="rId33" Type="http://schemas.openxmlformats.org/officeDocument/2006/relationships/font" Target="fonts/FiraSans-regular.fntdata"/><Relationship Id="rId32" Type="http://schemas.openxmlformats.org/officeDocument/2006/relationships/font" Target="fonts/FiraSansExtraCondensedMedium-boldItalic.fntdata"/><Relationship Id="rId35" Type="http://schemas.openxmlformats.org/officeDocument/2006/relationships/font" Target="fonts/FiraSans-italic.fntdata"/><Relationship Id="rId34" Type="http://schemas.openxmlformats.org/officeDocument/2006/relationships/font" Target="fonts/FiraSans-bold.fntdata"/><Relationship Id="rId37" Type="http://schemas.openxmlformats.org/officeDocument/2006/relationships/font" Target="fonts/HelveticaNeue-regular.fntdata"/><Relationship Id="rId36" Type="http://schemas.openxmlformats.org/officeDocument/2006/relationships/font" Target="fonts/FiraSans-boldItalic.fntdata"/><Relationship Id="rId39" Type="http://schemas.openxmlformats.org/officeDocument/2006/relationships/font" Target="fonts/HelveticaNeue-italic.fntdata"/><Relationship Id="rId38" Type="http://schemas.openxmlformats.org/officeDocument/2006/relationships/font" Target="fonts/HelveticaNeue-bold.fntdata"/><Relationship Id="rId20" Type="http://schemas.openxmlformats.org/officeDocument/2006/relationships/slide" Target="slides/slide14.xml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Inter-bold.fntdata"/><Relationship Id="rId27" Type="http://schemas.openxmlformats.org/officeDocument/2006/relationships/font" Target="fonts/Inter-regular.fntdata"/><Relationship Id="rId29" Type="http://schemas.openxmlformats.org/officeDocument/2006/relationships/font" Target="fonts/FiraSansExtraCondensedMedium-regular.fntdata"/><Relationship Id="rId51" Type="http://schemas.openxmlformats.org/officeDocument/2006/relationships/font" Target="fonts/CenturyGothic-regular.fntdata"/><Relationship Id="rId50" Type="http://schemas.openxmlformats.org/officeDocument/2006/relationships/font" Target="fonts/FiraSansExtraCondensed-boldItalic.fntdata"/><Relationship Id="rId53" Type="http://schemas.openxmlformats.org/officeDocument/2006/relationships/font" Target="fonts/CenturyGothic-italic.fntdata"/><Relationship Id="rId52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CenturyGothic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1f2cf79d6_0_34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g2c1f2cf79d6_0_34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2c58e6d1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2c58e6d1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1f2cf79d6_0_3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c1f2cf79d6_0_3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c1f2cf79d6_0_3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c1f2cf79d6_0_3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c1f2cf79d6_0_3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c1f2cf79d6_0_3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1f2cf79d6_0_3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c1f2cf79d6_0_3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1f2cf79d6_0_3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1f2cf79d6_0_3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2c58e6d1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2c58e6d1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1f2cf79d6_0_3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1f2cf79d6_0_3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2c58e6d1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c2c58e6d1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2c58e6d1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2c58e6d1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2c58e6d1a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2c58e6d1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2c58e6d1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2c58e6d1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2c58e6d1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c2c58e6d1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">
  <p:cSld name="Generic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27000" y="25400"/>
            <a:ext cx="76200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1000" y="825764"/>
            <a:ext cx="85725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364618" y="4692392"/>
            <a:ext cx="3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showMasterSp="0">
  <p:cSld name="TITLE_AND_BODY_1">
    <p:bg>
      <p:bgPr>
        <a:solidFill>
          <a:srgbClr val="1C212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76690" y="1605700"/>
            <a:ext cx="7315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SemiBold"/>
              <a:buChar char="●"/>
              <a:defRPr b="0" i="0" sz="40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●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●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title"/>
          </p:nvPr>
        </p:nvSpPr>
        <p:spPr>
          <a:xfrm>
            <a:off x="676700" y="2183725"/>
            <a:ext cx="7315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FC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B6BFC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descr="aixplain-logo-line.png"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6706" y="763473"/>
            <a:ext cx="3062701" cy="7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1">
  <p:cSld name="Generic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364618" y="4692392"/>
            <a:ext cx="3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182875" y="685800"/>
            <a:ext cx="4297800" cy="429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1438" rotWithShape="0">
              <a:srgbClr val="000000">
                <a:alpha val="1960"/>
              </a:srgbClr>
            </a:outerShdw>
          </a:effectLst>
        </p:spPr>
        <p:txBody>
          <a:bodyPr anchorCtr="0" anchor="t" bIns="254000" lIns="254000" spcFirstLastPara="1" rIns="254000" wrap="square" tIns="254000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4663440" y="685800"/>
            <a:ext cx="4297800" cy="429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1438" rotWithShape="0">
              <a:srgbClr val="000000">
                <a:alpha val="1960"/>
              </a:srgbClr>
            </a:outerShdw>
          </a:effectLst>
        </p:spPr>
        <p:txBody>
          <a:bodyPr anchorCtr="0" anchor="t" bIns="254000" lIns="254000" spcFirstLastPara="1" rIns="254000" wrap="square" tIns="254000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45720"/>
            <a:ext cx="9144000" cy="457200"/>
          </a:xfrm>
          <a:prstGeom prst="rect">
            <a:avLst/>
          </a:prstGeom>
          <a:solidFill>
            <a:srgbClr val="1C2126"/>
          </a:solidFill>
          <a:ln>
            <a:noFill/>
          </a:ln>
          <a:effectLst>
            <a:outerShdw blurRad="12700" rotWithShape="0" dir="5400000" dist="12700">
              <a:srgbClr val="000000">
                <a:alpha val="196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137160" y="45720"/>
            <a:ext cx="7543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65" name="Google Shape;65;p15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gradFill>
            <a:gsLst>
              <a:gs pos="0">
                <a:srgbClr val="17CF54"/>
              </a:gs>
              <a:gs pos="7259">
                <a:srgbClr val="0CC590"/>
              </a:gs>
              <a:gs pos="15160">
                <a:srgbClr val="00BBCC"/>
              </a:gs>
              <a:gs pos="30000">
                <a:srgbClr val="5C7CFF"/>
              </a:gs>
              <a:gs pos="44470">
                <a:srgbClr val="A164F7"/>
              </a:gs>
              <a:gs pos="58670">
                <a:srgbClr val="EF4EA3"/>
              </a:gs>
              <a:gs pos="72680">
                <a:srgbClr val="FF5C5C"/>
              </a:gs>
              <a:gs pos="86890">
                <a:srgbClr val="F99848"/>
              </a:gs>
              <a:gs pos="100000">
                <a:srgbClr val="D0BC25"/>
              </a:gs>
            </a:gsLst>
            <a:lin ang="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ixplain-logo-common.png" id="66" name="Google Shape;6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8140" y="155448"/>
            <a:ext cx="97536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 showMasterSp="0">
  <p:cSld name="TITLE_AND_BODY_2">
    <p:bg>
      <p:bgPr>
        <a:solidFill>
          <a:srgbClr val="1C212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1234440" y="1828800"/>
            <a:ext cx="7315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SemiBold"/>
              <a:buChar char="●"/>
              <a:defRPr b="0" i="0" sz="40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●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●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pic>
        <p:nvPicPr>
          <p:cNvPr descr="aixplain-logo-line.png" id="69" name="Google Shape;6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4440" y="1018778"/>
            <a:ext cx="193167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>
            <p:ph idx="2" type="title"/>
          </p:nvPr>
        </p:nvSpPr>
        <p:spPr>
          <a:xfrm>
            <a:off x="1234450" y="2468775"/>
            <a:ext cx="7315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FC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B6BFC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F3F5F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914400" y="1200150"/>
            <a:ext cx="7315200" cy="2743200"/>
          </a:xfrm>
          <a:prstGeom prst="roundRect">
            <a:avLst>
              <a:gd fmla="val 8857" name="adj"/>
            </a:avLst>
          </a:prstGeom>
          <a:gradFill>
            <a:gsLst>
              <a:gs pos="0">
                <a:srgbClr val="17CF54"/>
              </a:gs>
              <a:gs pos="15000">
                <a:srgbClr val="00BBCC"/>
              </a:gs>
              <a:gs pos="29000">
                <a:srgbClr val="5C7CFF"/>
              </a:gs>
              <a:gs pos="44000">
                <a:srgbClr val="A164F7"/>
              </a:gs>
              <a:gs pos="58000">
                <a:srgbClr val="EF4EA3"/>
              </a:gs>
              <a:gs pos="73000">
                <a:srgbClr val="FF5C5C"/>
              </a:gs>
              <a:gs pos="87000">
                <a:srgbClr val="F99848"/>
              </a:gs>
              <a:gs pos="100000">
                <a:srgbClr val="D0BC25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7"/>
          <p:cNvSpPr/>
          <p:nvPr/>
        </p:nvSpPr>
        <p:spPr>
          <a:xfrm>
            <a:off x="960150" y="1245900"/>
            <a:ext cx="7223700" cy="2651700"/>
          </a:xfrm>
          <a:prstGeom prst="roundRect">
            <a:avLst>
              <a:gd fmla="val 7848" name="adj"/>
            </a:avLst>
          </a:prstGeom>
          <a:solidFill>
            <a:srgbClr val="1C21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1371610" y="1657345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showMasterSp="0" type="tx">
  <p:cSld name="TITLE_AND_BODY">
    <p:bg>
      <p:bgPr>
        <a:solidFill>
          <a:srgbClr val="1C212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1234440" y="1828800"/>
            <a:ext cx="7315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Inter SemiBold"/>
              <a:buChar char="●"/>
              <a:defRPr b="0" i="0" sz="40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●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●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○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Char char="■"/>
              <a:defRPr b="0" i="0" sz="1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pic>
        <p:nvPicPr>
          <p:cNvPr descr="aixplain-logo-line.png" id="81" name="Google Shape;8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4440" y="1018778"/>
            <a:ext cx="193167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9"/>
          <p:cNvSpPr txBox="1"/>
          <p:nvPr>
            <p:ph idx="2" type="title"/>
          </p:nvPr>
        </p:nvSpPr>
        <p:spPr>
          <a:xfrm>
            <a:off x="1234450" y="2468775"/>
            <a:ext cx="73152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6BFC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B6BFC9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●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○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400"/>
              <a:buFont typeface="Inter"/>
              <a:buChar char="■"/>
              <a:defRPr b="0" i="0" sz="2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>
            <a:lvl1pPr lvl="0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buNone/>
              <a:defRPr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F3F5F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914400" y="1200150"/>
            <a:ext cx="7315200" cy="2743200"/>
          </a:xfrm>
          <a:prstGeom prst="roundRect">
            <a:avLst>
              <a:gd fmla="val 8857" name="adj"/>
            </a:avLst>
          </a:prstGeom>
          <a:gradFill>
            <a:gsLst>
              <a:gs pos="0">
                <a:srgbClr val="17CF54"/>
              </a:gs>
              <a:gs pos="15000">
                <a:srgbClr val="00BBCC"/>
              </a:gs>
              <a:gs pos="29000">
                <a:srgbClr val="5C7CFF"/>
              </a:gs>
              <a:gs pos="44000">
                <a:srgbClr val="A164F7"/>
              </a:gs>
              <a:gs pos="58000">
                <a:srgbClr val="EF4EA3"/>
              </a:gs>
              <a:gs pos="73000">
                <a:srgbClr val="FF5C5C"/>
              </a:gs>
              <a:gs pos="87000">
                <a:srgbClr val="F99848"/>
              </a:gs>
              <a:gs pos="100000">
                <a:srgbClr val="D0BC25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960150" y="1245900"/>
            <a:ext cx="7223700" cy="2651700"/>
          </a:xfrm>
          <a:prstGeom prst="roundRect">
            <a:avLst>
              <a:gd fmla="val 7848" name="adj"/>
            </a:avLst>
          </a:prstGeom>
          <a:solidFill>
            <a:srgbClr val="1C21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0"/>
          <p:cNvSpPr txBox="1"/>
          <p:nvPr>
            <p:ph type="title"/>
          </p:nvPr>
        </p:nvSpPr>
        <p:spPr>
          <a:xfrm>
            <a:off x="1371610" y="1657345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4000"/>
              <a:buFont typeface="Inter SemiBold"/>
              <a:buNone/>
              <a:defRPr b="0" i="0" sz="40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>
            <a:lvl1pPr lvl="0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buNone/>
              <a:defRPr sz="1300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">
  <p:cSld name="Gener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381000" y="825764"/>
            <a:ext cx="85725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1" name="Google Shape;91;p21"/>
          <p:cNvSpPr/>
          <p:nvPr/>
        </p:nvSpPr>
        <p:spPr>
          <a:xfrm>
            <a:off x="0" y="45720"/>
            <a:ext cx="9144000" cy="457200"/>
          </a:xfrm>
          <a:prstGeom prst="rect">
            <a:avLst/>
          </a:prstGeom>
          <a:solidFill>
            <a:srgbClr val="171A1F"/>
          </a:solidFill>
          <a:ln>
            <a:noFill/>
          </a:ln>
          <a:effectLst>
            <a:outerShdw blurRad="12700" rotWithShape="0" dir="5400000" dist="12700">
              <a:srgbClr val="000000">
                <a:alpha val="43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1C21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137160" y="45720"/>
            <a:ext cx="7543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93" name="Google Shape;93;p21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gradFill>
            <a:gsLst>
              <a:gs pos="0">
                <a:srgbClr val="17CF54"/>
              </a:gs>
              <a:gs pos="7259">
                <a:srgbClr val="0CC590"/>
              </a:gs>
              <a:gs pos="15160">
                <a:srgbClr val="00BBCC"/>
              </a:gs>
              <a:gs pos="30000">
                <a:srgbClr val="5C7CFF"/>
              </a:gs>
              <a:gs pos="44470">
                <a:srgbClr val="A164F7"/>
              </a:gs>
              <a:gs pos="58670">
                <a:srgbClr val="EF4EA3"/>
              </a:gs>
              <a:gs pos="72680">
                <a:srgbClr val="FF5C5C"/>
              </a:gs>
              <a:gs pos="86890">
                <a:srgbClr val="F99848"/>
              </a:gs>
              <a:gs pos="100000">
                <a:srgbClr val="D0BC25"/>
              </a:gs>
            </a:gsLst>
            <a:lin ang="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ixplain-logo-common.png" id="94" name="Google Shape;9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8140" y="155448"/>
            <a:ext cx="97536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>
            <a:lvl1pPr lvl="0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rtl="0">
              <a:buNone/>
              <a:defRPr sz="1300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y" showMasterSp="0">
  <p:cSld name="Case stu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/>
          <p:nvPr/>
        </p:nvSpPr>
        <p:spPr>
          <a:xfrm>
            <a:off x="0" y="25400"/>
            <a:ext cx="9144000" cy="990600"/>
          </a:xfrm>
          <a:prstGeom prst="rect">
            <a:avLst/>
          </a:prstGeom>
          <a:solidFill>
            <a:srgbClr val="1C2126"/>
          </a:solidFill>
          <a:ln>
            <a:noFill/>
          </a:ln>
          <a:effectLst>
            <a:outerShdw blurRad="12700" rotWithShape="0" dir="5400000" dist="12700">
              <a:srgbClr val="000000">
                <a:alpha val="43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ixplain-brandmark-line.png" id="98" name="Google Shape;9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5479" y="139700"/>
            <a:ext cx="522817" cy="761999"/>
          </a:xfrm>
          <a:prstGeom prst="rect">
            <a:avLst/>
          </a:prstGeom>
          <a:noFill/>
          <a:ln>
            <a:noFill/>
          </a:ln>
          <a:effectLst>
            <a:outerShdw blurRad="12700" rotWithShape="0" dir="5400000" dist="12700">
              <a:srgbClr val="000000">
                <a:alpha val="4310"/>
              </a:srgbClr>
            </a:outerShdw>
          </a:effectLst>
        </p:spPr>
      </p:pic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3810247" y="1397000"/>
            <a:ext cx="50799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0" name="Google Shape;100;p22"/>
          <p:cNvSpPr/>
          <p:nvPr/>
        </p:nvSpPr>
        <p:spPr>
          <a:xfrm>
            <a:off x="0" y="0"/>
            <a:ext cx="9144000" cy="25500"/>
          </a:xfrm>
          <a:prstGeom prst="rect">
            <a:avLst/>
          </a:prstGeom>
          <a:gradFill>
            <a:gsLst>
              <a:gs pos="0">
                <a:srgbClr val="17CF54"/>
              </a:gs>
              <a:gs pos="7259">
                <a:srgbClr val="0CC590"/>
              </a:gs>
              <a:gs pos="15160">
                <a:srgbClr val="00BBCC"/>
              </a:gs>
              <a:gs pos="30000">
                <a:srgbClr val="5C7CFF"/>
              </a:gs>
              <a:gs pos="44470">
                <a:srgbClr val="A164F7"/>
              </a:gs>
              <a:gs pos="58670">
                <a:srgbClr val="EF4EA3"/>
              </a:gs>
              <a:gs pos="72680">
                <a:srgbClr val="FF5C5C"/>
              </a:gs>
              <a:gs pos="86890">
                <a:srgbClr val="F99848"/>
              </a:gs>
              <a:gs pos="100000">
                <a:srgbClr val="D0BC25"/>
              </a:gs>
            </a:gsLst>
            <a:lin ang="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22"/>
          <p:cNvSpPr txBox="1"/>
          <p:nvPr>
            <p:ph idx="2" type="body"/>
          </p:nvPr>
        </p:nvSpPr>
        <p:spPr>
          <a:xfrm>
            <a:off x="381000" y="1397000"/>
            <a:ext cx="3048000" cy="336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1438" rotWithShape="0" dist="9525">
              <a:srgbClr val="000000">
                <a:alpha val="4310"/>
              </a:srgbClr>
            </a:outerShdw>
          </a:effectLst>
        </p:spPr>
        <p:txBody>
          <a:bodyPr anchorCtr="0" anchor="t" bIns="254000" lIns="254000" spcFirstLastPara="1" rIns="254000" wrap="square" tIns="25400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8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descr="aixplain-logo-light.png" id="102" name="Google Shape;1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5400" y="330200"/>
            <a:ext cx="16256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364618" y="4692392"/>
            <a:ext cx="3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1">
  <p:cSld name="Generic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364618" y="4692392"/>
            <a:ext cx="3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182875" y="685800"/>
            <a:ext cx="4297800" cy="429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1438" rotWithShape="0">
              <a:srgbClr val="000000">
                <a:alpha val="4310"/>
              </a:srgbClr>
            </a:outerShdw>
          </a:effectLst>
        </p:spPr>
        <p:txBody>
          <a:bodyPr anchorCtr="0" anchor="t" bIns="254000" lIns="254000" spcFirstLastPara="1" rIns="254000" wrap="square" tIns="254000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4663440" y="685800"/>
            <a:ext cx="4297800" cy="429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1438" rotWithShape="0">
              <a:srgbClr val="000000">
                <a:alpha val="4310"/>
              </a:srgbClr>
            </a:outerShdw>
          </a:effectLst>
        </p:spPr>
        <p:txBody>
          <a:bodyPr anchorCtr="0" anchor="t" bIns="254000" lIns="254000" spcFirstLastPara="1" rIns="254000" wrap="square" tIns="254000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8" name="Google Shape;108;p23"/>
          <p:cNvSpPr/>
          <p:nvPr/>
        </p:nvSpPr>
        <p:spPr>
          <a:xfrm>
            <a:off x="0" y="45720"/>
            <a:ext cx="9144000" cy="457200"/>
          </a:xfrm>
          <a:prstGeom prst="rect">
            <a:avLst/>
          </a:prstGeom>
          <a:solidFill>
            <a:srgbClr val="171A1F"/>
          </a:solidFill>
          <a:ln>
            <a:noFill/>
          </a:ln>
          <a:effectLst>
            <a:outerShdw blurRad="12700" rotWithShape="0" dir="5400000" dist="12700">
              <a:srgbClr val="000000">
                <a:alpha val="43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23"/>
          <p:cNvSpPr txBox="1"/>
          <p:nvPr>
            <p:ph type="title"/>
          </p:nvPr>
        </p:nvSpPr>
        <p:spPr>
          <a:xfrm>
            <a:off x="137160" y="45720"/>
            <a:ext cx="7543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10" name="Google Shape;110;p23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gradFill>
            <a:gsLst>
              <a:gs pos="0">
                <a:srgbClr val="17CF54"/>
              </a:gs>
              <a:gs pos="7259">
                <a:srgbClr val="0CC590"/>
              </a:gs>
              <a:gs pos="15160">
                <a:srgbClr val="00BBCC"/>
              </a:gs>
              <a:gs pos="30000">
                <a:srgbClr val="5C7CFF"/>
              </a:gs>
              <a:gs pos="44470">
                <a:srgbClr val="A164F7"/>
              </a:gs>
              <a:gs pos="58670">
                <a:srgbClr val="EF4EA3"/>
              </a:gs>
              <a:gs pos="72680">
                <a:srgbClr val="FF5C5C"/>
              </a:gs>
              <a:gs pos="86890">
                <a:srgbClr val="F99848"/>
              </a:gs>
              <a:gs pos="100000">
                <a:srgbClr val="D0BC25"/>
              </a:gs>
            </a:gsLst>
            <a:lin ang="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ixplain-logo-common.png" id="111" name="Google Shape;11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8140" y="155448"/>
            <a:ext cx="97536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2">
  <p:cSld name="Generic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364618" y="4692392"/>
            <a:ext cx="3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4"/>
          <p:cNvSpPr/>
          <p:nvPr/>
        </p:nvSpPr>
        <p:spPr>
          <a:xfrm>
            <a:off x="0" y="45720"/>
            <a:ext cx="9144000" cy="457200"/>
          </a:xfrm>
          <a:prstGeom prst="rect">
            <a:avLst/>
          </a:prstGeom>
          <a:solidFill>
            <a:srgbClr val="171A1F"/>
          </a:solidFill>
          <a:ln>
            <a:noFill/>
          </a:ln>
          <a:effectLst>
            <a:outerShdw blurRad="12700" rotWithShape="0" dir="5400000" dist="12700">
              <a:srgbClr val="000000">
                <a:alpha val="431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24"/>
          <p:cNvSpPr txBox="1"/>
          <p:nvPr>
            <p:ph type="title"/>
          </p:nvPr>
        </p:nvSpPr>
        <p:spPr>
          <a:xfrm>
            <a:off x="137160" y="45720"/>
            <a:ext cx="7543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1800"/>
              <a:buFont typeface="Inter SemiBold"/>
              <a:buNone/>
              <a:defRPr b="0" i="0" sz="1800" u="none" cap="none" strike="noStrike">
                <a:solidFill>
                  <a:srgbClr val="364049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sp>
        <p:nvSpPr>
          <p:cNvPr id="116" name="Google Shape;116;p24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gradFill>
            <a:gsLst>
              <a:gs pos="0">
                <a:srgbClr val="17CF54"/>
              </a:gs>
              <a:gs pos="7259">
                <a:srgbClr val="0CC590"/>
              </a:gs>
              <a:gs pos="15160">
                <a:srgbClr val="00BBCC"/>
              </a:gs>
              <a:gs pos="30000">
                <a:srgbClr val="5C7CFF"/>
              </a:gs>
              <a:gs pos="44470">
                <a:srgbClr val="A164F7"/>
              </a:gs>
              <a:gs pos="58670">
                <a:srgbClr val="EF4EA3"/>
              </a:gs>
              <a:gs pos="72680">
                <a:srgbClr val="FF5C5C"/>
              </a:gs>
              <a:gs pos="86890">
                <a:srgbClr val="F99848"/>
              </a:gs>
              <a:gs pos="100000">
                <a:srgbClr val="D0BC25"/>
              </a:gs>
            </a:gsLst>
            <a:lin ang="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aixplain-logo-common.png" id="117" name="Google Shape;1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8140" y="155448"/>
            <a:ext cx="97536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182875" y="685800"/>
            <a:ext cx="8770500" cy="4297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1438" rotWithShape="0">
              <a:srgbClr val="000000">
                <a:alpha val="4310"/>
              </a:srgbClr>
            </a:outerShdw>
          </a:effectLst>
        </p:spPr>
        <p:txBody>
          <a:bodyPr anchorCtr="0" anchor="t" bIns="254000" lIns="254000" spcFirstLastPara="1" rIns="254000" wrap="square" tIns="254000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rgbClr val="52616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5F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364618" y="4692392"/>
            <a:ext cx="3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latform.aixplain.co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0.png"/><Relationship Id="rId13" Type="http://schemas.openxmlformats.org/officeDocument/2006/relationships/image" Target="../media/image2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6" Type="http://schemas.openxmlformats.org/officeDocument/2006/relationships/image" Target="../media/image25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1.png"/><Relationship Id="rId13" Type="http://schemas.openxmlformats.org/officeDocument/2006/relationships/image" Target="../media/image26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1.png"/><Relationship Id="rId13" Type="http://schemas.openxmlformats.org/officeDocument/2006/relationships/image" Target="../media/image2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1.png"/><Relationship Id="rId13" Type="http://schemas.openxmlformats.org/officeDocument/2006/relationships/image" Target="../media/image28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21.png"/><Relationship Id="rId13" Type="http://schemas.openxmlformats.org/officeDocument/2006/relationships/image" Target="../media/image3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597925" y="1673250"/>
            <a:ext cx="79002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" sz="2700">
                <a:solidFill>
                  <a:srgbClr val="FFFFFF"/>
                </a:solidFill>
              </a:rPr>
              <a:t>Creating and Deploying AI Solutions in Minutes </a:t>
            </a:r>
            <a:endParaRPr b="0" sz="2700">
              <a:solidFill>
                <a:srgbClr val="B6BFC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7151550" y="4312000"/>
            <a:ext cx="129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8093"/>
              </a:buClr>
              <a:buSzPts val="1000"/>
              <a:buFont typeface="Helvetica Neue"/>
              <a:buNone/>
            </a:pPr>
            <a:r>
              <a:rPr b="1" i="0" lang="en" sz="2300" u="none" cap="none" strike="noStrike">
                <a:solidFill>
                  <a:srgbClr val="6C8093"/>
                </a:solidFill>
                <a:latin typeface="Inter Tight"/>
                <a:ea typeface="Inter Tight"/>
                <a:cs typeface="Inter Tight"/>
                <a:sym typeface="Inter Tight"/>
              </a:rPr>
              <a:t>202</a:t>
            </a:r>
            <a:r>
              <a:rPr b="1" lang="en" sz="2300">
                <a:solidFill>
                  <a:srgbClr val="6C8093"/>
                </a:solidFill>
                <a:latin typeface="Inter Tight"/>
                <a:ea typeface="Inter Tight"/>
                <a:cs typeface="Inter Tight"/>
                <a:sym typeface="Inter Tight"/>
              </a:rPr>
              <a:t>4</a:t>
            </a:r>
            <a:endParaRPr b="1" i="0" sz="2300" u="none" cap="none" strike="noStrike">
              <a:solidFill>
                <a:srgbClr val="6C8093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597925" y="2194050"/>
            <a:ext cx="7366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For: </a:t>
            </a:r>
            <a:r>
              <a:rPr b="1" lang="en" sz="2100">
                <a:solidFill>
                  <a:srgbClr val="ED4DA2"/>
                </a:solidFill>
                <a:latin typeface="Inter"/>
                <a:ea typeface="Inter"/>
                <a:cs typeface="Inter"/>
                <a:sym typeface="Inter"/>
              </a:rPr>
              <a:t>startups, </a:t>
            </a:r>
            <a:r>
              <a:rPr b="1" lang="en" sz="2100">
                <a:solidFill>
                  <a:srgbClr val="F99848"/>
                </a:solidFill>
                <a:latin typeface="Inter"/>
                <a:ea typeface="Inter"/>
                <a:cs typeface="Inter"/>
                <a:sym typeface="Inter"/>
              </a:rPr>
              <a:t>scaleups,</a:t>
            </a:r>
            <a:r>
              <a:rPr b="1" lang="en" sz="2100">
                <a:solidFill>
                  <a:srgbClr val="ED4DA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2100">
                <a:solidFill>
                  <a:srgbClr val="A164F7"/>
                </a:solidFill>
                <a:latin typeface="Inter"/>
                <a:ea typeface="Inter"/>
                <a:cs typeface="Inter"/>
                <a:sym typeface="Inter"/>
              </a:rPr>
              <a:t>solopreneurs,</a:t>
            </a:r>
            <a:r>
              <a:rPr b="1" lang="en" sz="2100">
                <a:solidFill>
                  <a:srgbClr val="ED4DA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2100">
                <a:solidFill>
                  <a:srgbClr val="14D350"/>
                </a:solidFill>
                <a:latin typeface="Inter"/>
                <a:ea typeface="Inter"/>
                <a:cs typeface="Inter"/>
                <a:sym typeface="Inter"/>
              </a:rPr>
              <a:t>and enterprises</a:t>
            </a:r>
            <a:endParaRPr b="1" sz="2100">
              <a:solidFill>
                <a:srgbClr val="14D35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159760" y="1358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Platform Overview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310" name="Google Shape;310;p34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34"/>
          <p:cNvSpPr/>
          <p:nvPr/>
        </p:nvSpPr>
        <p:spPr>
          <a:xfrm>
            <a:off x="280275" y="655345"/>
            <a:ext cx="1739400" cy="4094400"/>
          </a:xfrm>
          <a:prstGeom prst="roundRect">
            <a:avLst>
              <a:gd fmla="val 16667" name="adj"/>
            </a:avLst>
          </a:prstGeom>
          <a:solidFill>
            <a:srgbClr val="52616F"/>
          </a:solidFill>
          <a:ln cap="flat" cmpd="sng" w="19050">
            <a:solidFill>
              <a:srgbClr val="A15D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 (Studio).png" id="312" name="Google Shape;3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223" y="740441"/>
            <a:ext cx="296869" cy="37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/>
          <p:nvPr/>
        </p:nvSpPr>
        <p:spPr>
          <a:xfrm>
            <a:off x="523847" y="1034581"/>
            <a:ext cx="12576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15DFD"/>
                </a:solidFill>
                <a:latin typeface="Inter Medium"/>
                <a:ea typeface="Inter Medium"/>
                <a:cs typeface="Inter Medium"/>
                <a:sym typeface="Inter Medium"/>
              </a:rPr>
              <a:t>Design</a:t>
            </a:r>
            <a:endParaRPr sz="1500">
              <a:solidFill>
                <a:srgbClr val="A15DF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285758" y="1309588"/>
            <a:ext cx="17394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57150" marR="41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No-code/low-code AI solution building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Drag, Drop, and Connect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Deploy in minutes to a single API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Swap models inside a solution seamlessly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All models are standardized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All models can talk to each other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0733" y="655345"/>
            <a:ext cx="6226826" cy="405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/>
          <p:nvPr>
            <p:ph type="title"/>
          </p:nvPr>
        </p:nvSpPr>
        <p:spPr>
          <a:xfrm>
            <a:off x="137160" y="45720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EEEEE"/>
                </a:solidFill>
              </a:rPr>
              <a:t>Challenges of entering the world of AI</a:t>
            </a:r>
            <a:endParaRPr/>
          </a:p>
        </p:txBody>
      </p:sp>
      <p:sp>
        <p:nvSpPr>
          <p:cNvPr id="321" name="Google Shape;321;p35"/>
          <p:cNvSpPr/>
          <p:nvPr/>
        </p:nvSpPr>
        <p:spPr>
          <a:xfrm>
            <a:off x="4075942" y="2301361"/>
            <a:ext cx="992400" cy="992400"/>
          </a:xfrm>
          <a:prstGeom prst="ellipse">
            <a:avLst/>
          </a:prstGeom>
          <a:solidFill>
            <a:srgbClr val="FF5C5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35"/>
          <p:cNvGrpSpPr/>
          <p:nvPr/>
        </p:nvGrpSpPr>
        <p:grpSpPr>
          <a:xfrm>
            <a:off x="383450" y="1027275"/>
            <a:ext cx="2162512" cy="1162482"/>
            <a:chOff x="-2082459" y="1418018"/>
            <a:chExt cx="1980323" cy="1064544"/>
          </a:xfrm>
        </p:grpSpPr>
        <p:sp>
          <p:nvSpPr>
            <p:cNvPr id="323" name="Google Shape;323;p35"/>
            <p:cNvSpPr txBox="1"/>
            <p:nvPr/>
          </p:nvSpPr>
          <p:spPr>
            <a:xfrm>
              <a:off x="-2082436" y="1418018"/>
              <a:ext cx="1980300" cy="3486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Long development cycle</a:t>
              </a:r>
              <a:endParaRPr b="1" sz="15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35"/>
            <p:cNvSpPr txBox="1"/>
            <p:nvPr/>
          </p:nvSpPr>
          <p:spPr>
            <a:xfrm>
              <a:off x="-2082459" y="1696862"/>
              <a:ext cx="1980300" cy="7857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There is currently a </a:t>
              </a: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large overhead</a:t>
              </a: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of AI development and deployment.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5" name="Google Shape;325;p35"/>
          <p:cNvSpPr/>
          <p:nvPr/>
        </p:nvSpPr>
        <p:spPr>
          <a:xfrm>
            <a:off x="3169205" y="1194433"/>
            <a:ext cx="572400" cy="572400"/>
          </a:xfrm>
          <a:prstGeom prst="ellipse">
            <a:avLst/>
          </a:prstGeom>
          <a:solidFill>
            <a:srgbClr val="F9984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200"/>
          </a:p>
        </p:txBody>
      </p:sp>
      <p:cxnSp>
        <p:nvCxnSpPr>
          <p:cNvPr id="326" name="Google Shape;326;p35"/>
          <p:cNvCxnSpPr>
            <a:stCxn id="325" idx="5"/>
            <a:endCxn id="321" idx="1"/>
          </p:cNvCxnSpPr>
          <p:nvPr/>
        </p:nvCxnSpPr>
        <p:spPr>
          <a:xfrm>
            <a:off x="3657779" y="1683007"/>
            <a:ext cx="563400" cy="76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5"/>
          <p:cNvCxnSpPr>
            <a:stCxn id="325" idx="2"/>
          </p:cNvCxnSpPr>
          <p:nvPr/>
        </p:nvCxnSpPr>
        <p:spPr>
          <a:xfrm rot="10800000">
            <a:off x="2557805" y="1469533"/>
            <a:ext cx="611400" cy="1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8" name="Google Shape;328;p35"/>
          <p:cNvGrpSpPr/>
          <p:nvPr/>
        </p:nvGrpSpPr>
        <p:grpSpPr>
          <a:xfrm>
            <a:off x="383450" y="2349975"/>
            <a:ext cx="2162523" cy="1210970"/>
            <a:chOff x="-2082459" y="1418025"/>
            <a:chExt cx="1980332" cy="1108947"/>
          </a:xfrm>
        </p:grpSpPr>
        <p:sp>
          <p:nvSpPr>
            <p:cNvPr id="329" name="Google Shape;329;p35"/>
            <p:cNvSpPr txBox="1"/>
            <p:nvPr/>
          </p:nvSpPr>
          <p:spPr>
            <a:xfrm>
              <a:off x="-2082427" y="1418025"/>
              <a:ext cx="1980300" cy="3486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Don’t know where to start</a:t>
              </a:r>
              <a:endParaRPr b="1" sz="16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0" name="Google Shape;330;p35"/>
            <p:cNvSpPr txBox="1"/>
            <p:nvPr/>
          </p:nvSpPr>
          <p:spPr>
            <a:xfrm>
              <a:off x="-2082459" y="1696872"/>
              <a:ext cx="1980300" cy="8301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There is a gap between </a:t>
              </a: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what AI is capable of</a:t>
              </a: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and how to </a:t>
              </a: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generate value through it</a:t>
              </a: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.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31" name="Google Shape;331;p35"/>
          <p:cNvSpPr/>
          <p:nvPr/>
        </p:nvSpPr>
        <p:spPr>
          <a:xfrm>
            <a:off x="3169205" y="2511269"/>
            <a:ext cx="572400" cy="572400"/>
          </a:xfrm>
          <a:prstGeom prst="ellipse">
            <a:avLst/>
          </a:prstGeom>
          <a:solidFill>
            <a:srgbClr val="F9984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200"/>
          </a:p>
        </p:txBody>
      </p:sp>
      <p:cxnSp>
        <p:nvCxnSpPr>
          <p:cNvPr id="332" name="Google Shape;332;p35"/>
          <p:cNvCxnSpPr>
            <a:stCxn id="321" idx="2"/>
            <a:endCxn id="331" idx="6"/>
          </p:cNvCxnSpPr>
          <p:nvPr/>
        </p:nvCxnSpPr>
        <p:spPr>
          <a:xfrm rot="10800000">
            <a:off x="3741742" y="2797561"/>
            <a:ext cx="334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5"/>
          <p:cNvCxnSpPr>
            <a:stCxn id="331" idx="2"/>
          </p:cNvCxnSpPr>
          <p:nvPr/>
        </p:nvCxnSpPr>
        <p:spPr>
          <a:xfrm rot="10800000">
            <a:off x="2564705" y="2793569"/>
            <a:ext cx="604500" cy="3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4" name="Google Shape;334;p35"/>
          <p:cNvGrpSpPr/>
          <p:nvPr/>
        </p:nvGrpSpPr>
        <p:grpSpPr>
          <a:xfrm>
            <a:off x="383461" y="3702881"/>
            <a:ext cx="2162513" cy="1210993"/>
            <a:chOff x="-2082450" y="1418025"/>
            <a:chExt cx="1980323" cy="830243"/>
          </a:xfrm>
        </p:grpSpPr>
        <p:sp>
          <p:nvSpPr>
            <p:cNvPr id="335" name="Google Shape;335;p35"/>
            <p:cNvSpPr txBox="1"/>
            <p:nvPr/>
          </p:nvSpPr>
          <p:spPr>
            <a:xfrm>
              <a:off x="-2082427" y="1418025"/>
              <a:ext cx="1980300" cy="3486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Hard to manage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6" name="Google Shape;336;p35"/>
            <p:cNvSpPr txBox="1"/>
            <p:nvPr/>
          </p:nvSpPr>
          <p:spPr>
            <a:xfrm>
              <a:off x="-2082450" y="1696868"/>
              <a:ext cx="1980300" cy="5514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Different AI providers require different</a:t>
              </a: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access, billing, and integration.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7" name="Google Shape;337;p35"/>
          <p:cNvSpPr/>
          <p:nvPr/>
        </p:nvSpPr>
        <p:spPr>
          <a:xfrm>
            <a:off x="3169205" y="3870011"/>
            <a:ext cx="572400" cy="572400"/>
          </a:xfrm>
          <a:prstGeom prst="ellipse">
            <a:avLst/>
          </a:prstGeom>
          <a:solidFill>
            <a:srgbClr val="F9984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</a:t>
            </a:r>
            <a:endParaRPr sz="2200"/>
          </a:p>
        </p:txBody>
      </p:sp>
      <p:cxnSp>
        <p:nvCxnSpPr>
          <p:cNvPr id="338" name="Google Shape;338;p35"/>
          <p:cNvCxnSpPr>
            <a:endCxn id="337" idx="2"/>
          </p:cNvCxnSpPr>
          <p:nvPr/>
        </p:nvCxnSpPr>
        <p:spPr>
          <a:xfrm>
            <a:off x="2550905" y="4152311"/>
            <a:ext cx="618300" cy="3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35"/>
          <p:cNvCxnSpPr>
            <a:stCxn id="337" idx="7"/>
            <a:endCxn id="321" idx="3"/>
          </p:cNvCxnSpPr>
          <p:nvPr/>
        </p:nvCxnSpPr>
        <p:spPr>
          <a:xfrm flipH="1" rot="10800000">
            <a:off x="3657779" y="3148337"/>
            <a:ext cx="563400" cy="80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35"/>
          <p:cNvSpPr txBox="1"/>
          <p:nvPr/>
        </p:nvSpPr>
        <p:spPr>
          <a:xfrm>
            <a:off x="6674277" y="1027276"/>
            <a:ext cx="2162400" cy="3807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Can’t Keep up</a:t>
            </a:r>
            <a:endParaRPr b="1" sz="16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6674250" y="1331775"/>
            <a:ext cx="2162400" cy="8580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600"/>
              <a:buFont typeface="Helvetica Neue"/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Being up-to-date with </a:t>
            </a:r>
            <a:r>
              <a:rPr b="1"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rapidly emerging AI technologies</a:t>
            </a: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is nearly impossible. 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35"/>
          <p:cNvSpPr/>
          <p:nvPr/>
        </p:nvSpPr>
        <p:spPr>
          <a:xfrm>
            <a:off x="5402658" y="1194433"/>
            <a:ext cx="572400" cy="572400"/>
          </a:xfrm>
          <a:prstGeom prst="ellipse">
            <a:avLst/>
          </a:prstGeom>
          <a:solidFill>
            <a:srgbClr val="F9984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200"/>
          </a:p>
        </p:txBody>
      </p:sp>
      <p:cxnSp>
        <p:nvCxnSpPr>
          <p:cNvPr id="343" name="Google Shape;343;p35"/>
          <p:cNvCxnSpPr>
            <a:endCxn id="342" idx="6"/>
          </p:cNvCxnSpPr>
          <p:nvPr/>
        </p:nvCxnSpPr>
        <p:spPr>
          <a:xfrm rot="10800000">
            <a:off x="5975058" y="1480633"/>
            <a:ext cx="700500" cy="2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35"/>
          <p:cNvCxnSpPr>
            <a:stCxn id="342" idx="3"/>
            <a:endCxn id="321" idx="7"/>
          </p:cNvCxnSpPr>
          <p:nvPr/>
        </p:nvCxnSpPr>
        <p:spPr>
          <a:xfrm flipH="1">
            <a:off x="4923084" y="1683007"/>
            <a:ext cx="563400" cy="763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35"/>
          <p:cNvSpPr txBox="1"/>
          <p:nvPr/>
        </p:nvSpPr>
        <p:spPr>
          <a:xfrm>
            <a:off x="6674277" y="2349968"/>
            <a:ext cx="2162400" cy="3807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 very adaptable</a:t>
            </a:r>
            <a:endParaRPr b="1"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6674250" y="2654475"/>
            <a:ext cx="2162400" cy="9066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600"/>
              <a:buFont typeface="Helvetica Neue"/>
              <a:buNone/>
            </a:pP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Swapping or updating AI technologies in your solution is very </a:t>
            </a:r>
            <a:r>
              <a:rPr b="1"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tedious</a:t>
            </a:r>
            <a:r>
              <a:rPr lang="en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5"/>
          <p:cNvSpPr/>
          <p:nvPr/>
        </p:nvSpPr>
        <p:spPr>
          <a:xfrm>
            <a:off x="5402658" y="2511269"/>
            <a:ext cx="572400" cy="572400"/>
          </a:xfrm>
          <a:prstGeom prst="ellipse">
            <a:avLst/>
          </a:prstGeom>
          <a:solidFill>
            <a:srgbClr val="F9984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2200"/>
          </a:p>
        </p:txBody>
      </p:sp>
      <p:cxnSp>
        <p:nvCxnSpPr>
          <p:cNvPr id="348" name="Google Shape;348;p35"/>
          <p:cNvCxnSpPr>
            <a:endCxn id="347" idx="6"/>
          </p:cNvCxnSpPr>
          <p:nvPr/>
        </p:nvCxnSpPr>
        <p:spPr>
          <a:xfrm rot="10800000">
            <a:off x="5975058" y="2797469"/>
            <a:ext cx="707400" cy="9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5"/>
          <p:cNvCxnSpPr>
            <a:stCxn id="347" idx="2"/>
            <a:endCxn id="321" idx="6"/>
          </p:cNvCxnSpPr>
          <p:nvPr/>
        </p:nvCxnSpPr>
        <p:spPr>
          <a:xfrm rot="10800000">
            <a:off x="5068458" y="2797469"/>
            <a:ext cx="334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50" name="Google Shape;350;p35"/>
          <p:cNvGrpSpPr/>
          <p:nvPr/>
        </p:nvGrpSpPr>
        <p:grpSpPr>
          <a:xfrm>
            <a:off x="6674226" y="3702866"/>
            <a:ext cx="2162524" cy="1211012"/>
            <a:chOff x="-2291801" y="1418025"/>
            <a:chExt cx="1980334" cy="1064533"/>
          </a:xfrm>
        </p:grpSpPr>
        <p:sp>
          <p:nvSpPr>
            <p:cNvPr id="351" name="Google Shape;351;p35"/>
            <p:cNvSpPr txBox="1"/>
            <p:nvPr/>
          </p:nvSpPr>
          <p:spPr>
            <a:xfrm>
              <a:off x="-2291767" y="1418025"/>
              <a:ext cx="1980300" cy="3486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 specialized talent</a:t>
              </a:r>
              <a:endParaRPr b="1" sz="18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2" name="Google Shape;352;p35"/>
            <p:cNvSpPr txBox="1"/>
            <p:nvPr/>
          </p:nvSpPr>
          <p:spPr>
            <a:xfrm>
              <a:off x="-2291801" y="1696858"/>
              <a:ext cx="1980300" cy="785700"/>
            </a:xfrm>
            <a:prstGeom prst="rect">
              <a:avLst/>
            </a:prstGeom>
            <a:solidFill>
              <a:srgbClr val="FFD03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As it’s a relatively new field,  there is a </a:t>
              </a: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shortage of talent</a:t>
              </a:r>
              <a:r>
                <a:rPr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 to meet the </a:t>
              </a:r>
              <a:r>
                <a:rPr b="1" lang="en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very high demand.</a:t>
              </a:r>
              <a:endParaRPr b="1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3" name="Google Shape;353;p35"/>
          <p:cNvSpPr/>
          <p:nvPr/>
        </p:nvSpPr>
        <p:spPr>
          <a:xfrm>
            <a:off x="5402658" y="3870011"/>
            <a:ext cx="572400" cy="572400"/>
          </a:xfrm>
          <a:prstGeom prst="ellipse">
            <a:avLst/>
          </a:prstGeom>
          <a:solidFill>
            <a:srgbClr val="F9984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endParaRPr sz="2200"/>
          </a:p>
        </p:txBody>
      </p:sp>
      <p:cxnSp>
        <p:nvCxnSpPr>
          <p:cNvPr id="354" name="Google Shape;354;p35"/>
          <p:cNvCxnSpPr>
            <a:endCxn id="353" idx="6"/>
          </p:cNvCxnSpPr>
          <p:nvPr/>
        </p:nvCxnSpPr>
        <p:spPr>
          <a:xfrm rot="10800000">
            <a:off x="5975058" y="4156211"/>
            <a:ext cx="700500" cy="3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35"/>
          <p:cNvCxnSpPr>
            <a:stCxn id="353" idx="1"/>
            <a:endCxn id="321" idx="5"/>
          </p:cNvCxnSpPr>
          <p:nvPr/>
        </p:nvCxnSpPr>
        <p:spPr>
          <a:xfrm rot="10800000">
            <a:off x="4923084" y="3148337"/>
            <a:ext cx="563400" cy="805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56" name="Google Shape;356;p35"/>
          <p:cNvGrpSpPr/>
          <p:nvPr/>
        </p:nvGrpSpPr>
        <p:grpSpPr>
          <a:xfrm>
            <a:off x="4367282" y="2592113"/>
            <a:ext cx="409531" cy="410617"/>
            <a:chOff x="6679825" y="2693700"/>
            <a:chExt cx="257875" cy="258575"/>
          </a:xfrm>
        </p:grpSpPr>
        <p:sp>
          <p:nvSpPr>
            <p:cNvPr id="357" name="Google Shape;357;p35"/>
            <p:cNvSpPr/>
            <p:nvPr/>
          </p:nvSpPr>
          <p:spPr>
            <a:xfrm>
              <a:off x="6679825" y="2693700"/>
              <a:ext cx="257875" cy="258575"/>
            </a:xfrm>
            <a:custGeom>
              <a:rect b="b" l="l" r="r" t="t"/>
              <a:pathLst>
                <a:path extrusionOk="0" h="10343" w="10315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rect b="b" l="l" r="r" t="t"/>
              <a:pathLst>
                <a:path extrusionOk="0" h="10343" w="10315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5"/>
          <p:cNvSpPr txBox="1"/>
          <p:nvPr>
            <p:ph idx="12" type="sldNum"/>
          </p:nvPr>
        </p:nvSpPr>
        <p:spPr>
          <a:xfrm>
            <a:off x="8669168" y="4913867"/>
            <a:ext cx="3363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/>
          <p:nvPr>
            <p:ph type="title"/>
          </p:nvPr>
        </p:nvSpPr>
        <p:spPr>
          <a:xfrm>
            <a:off x="137160" y="45720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EEEEE"/>
                </a:solidFill>
              </a:rPr>
              <a:t>How aiXplain addresses these challenges</a:t>
            </a:r>
            <a:endParaRPr/>
          </a:p>
        </p:txBody>
      </p:sp>
      <p:sp>
        <p:nvSpPr>
          <p:cNvPr id="365" name="Google Shape;365;p36"/>
          <p:cNvSpPr/>
          <p:nvPr/>
        </p:nvSpPr>
        <p:spPr>
          <a:xfrm>
            <a:off x="6312305" y="2662292"/>
            <a:ext cx="594300" cy="594300"/>
          </a:xfrm>
          <a:prstGeom prst="ellipse">
            <a:avLst/>
          </a:prstGeom>
          <a:solidFill>
            <a:srgbClr val="F99848"/>
          </a:solidFill>
          <a:ln cap="flat" cmpd="sng" w="9525">
            <a:solidFill>
              <a:srgbClr val="F998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6"/>
          <p:cNvSpPr/>
          <p:nvPr/>
        </p:nvSpPr>
        <p:spPr>
          <a:xfrm>
            <a:off x="6327230" y="4110680"/>
            <a:ext cx="594300" cy="594300"/>
          </a:xfrm>
          <a:prstGeom prst="ellipse">
            <a:avLst/>
          </a:prstGeom>
          <a:solidFill>
            <a:srgbClr val="FF5C5C"/>
          </a:solidFill>
          <a:ln cap="flat" cmpd="sng" w="9525">
            <a:solidFill>
              <a:srgbClr val="FF5C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6"/>
          <p:cNvSpPr/>
          <p:nvPr/>
        </p:nvSpPr>
        <p:spPr>
          <a:xfrm>
            <a:off x="6327230" y="1097655"/>
            <a:ext cx="594300" cy="594300"/>
          </a:xfrm>
          <a:prstGeom prst="ellipse">
            <a:avLst/>
          </a:prstGeom>
          <a:solidFill>
            <a:srgbClr val="EF4EA3"/>
          </a:solidFill>
          <a:ln cap="flat" cmpd="sng" w="9525">
            <a:solidFill>
              <a:srgbClr val="EF4E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6"/>
          <p:cNvSpPr/>
          <p:nvPr/>
        </p:nvSpPr>
        <p:spPr>
          <a:xfrm>
            <a:off x="2258080" y="4112667"/>
            <a:ext cx="594300" cy="594300"/>
          </a:xfrm>
          <a:prstGeom prst="ellipse">
            <a:avLst/>
          </a:prstGeom>
          <a:solidFill>
            <a:srgbClr val="5C7CFF"/>
          </a:solidFill>
          <a:ln cap="flat" cmpd="sng" w="9525">
            <a:solidFill>
              <a:srgbClr val="5C7C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6"/>
          <p:cNvSpPr/>
          <p:nvPr/>
        </p:nvSpPr>
        <p:spPr>
          <a:xfrm>
            <a:off x="2258080" y="1102330"/>
            <a:ext cx="594300" cy="594300"/>
          </a:xfrm>
          <a:prstGeom prst="ellipse">
            <a:avLst/>
          </a:prstGeom>
          <a:solidFill>
            <a:srgbClr val="17CF54"/>
          </a:solidFill>
          <a:ln cap="flat" cmpd="sng" w="9525">
            <a:solidFill>
              <a:srgbClr val="17C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6"/>
          <p:cNvSpPr/>
          <p:nvPr/>
        </p:nvSpPr>
        <p:spPr>
          <a:xfrm>
            <a:off x="2258080" y="2668055"/>
            <a:ext cx="594300" cy="594300"/>
          </a:xfrm>
          <a:prstGeom prst="ellipse">
            <a:avLst/>
          </a:prstGeom>
          <a:solidFill>
            <a:srgbClr val="00BBCC"/>
          </a:solidFill>
          <a:ln cap="flat" cmpd="sng" w="9525">
            <a:solidFill>
              <a:srgbClr val="00BB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36"/>
          <p:cNvCxnSpPr>
            <a:endCxn id="370" idx="6"/>
          </p:cNvCxnSpPr>
          <p:nvPr/>
        </p:nvCxnSpPr>
        <p:spPr>
          <a:xfrm rot="10800000">
            <a:off x="2852380" y="2965205"/>
            <a:ext cx="413100" cy="0"/>
          </a:xfrm>
          <a:prstGeom prst="straightConnector1">
            <a:avLst/>
          </a:prstGeom>
          <a:noFill/>
          <a:ln cap="flat" cmpd="sng" w="9525">
            <a:solidFill>
              <a:srgbClr val="00BB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2" name="Google Shape;372;p36"/>
          <p:cNvCxnSpPr>
            <a:stCxn id="365" idx="2"/>
          </p:cNvCxnSpPr>
          <p:nvPr/>
        </p:nvCxnSpPr>
        <p:spPr>
          <a:xfrm rot="10800000">
            <a:off x="5887205" y="2957342"/>
            <a:ext cx="425100" cy="2100"/>
          </a:xfrm>
          <a:prstGeom prst="straightConnector1">
            <a:avLst/>
          </a:prstGeom>
          <a:noFill/>
          <a:ln cap="flat" cmpd="sng" w="9525">
            <a:solidFill>
              <a:srgbClr val="F9984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73" name="Google Shape;373;p36"/>
          <p:cNvGrpSpPr/>
          <p:nvPr/>
        </p:nvGrpSpPr>
        <p:grpSpPr>
          <a:xfrm>
            <a:off x="3381569" y="1619709"/>
            <a:ext cx="2416455" cy="2514225"/>
            <a:chOff x="7721175" y="2093194"/>
            <a:chExt cx="599587" cy="623846"/>
          </a:xfrm>
        </p:grpSpPr>
        <p:grpSp>
          <p:nvGrpSpPr>
            <p:cNvPr id="374" name="Google Shape;374;p36"/>
            <p:cNvGrpSpPr/>
            <p:nvPr/>
          </p:nvGrpSpPr>
          <p:grpSpPr>
            <a:xfrm>
              <a:off x="7721175" y="2093194"/>
              <a:ext cx="291605" cy="623846"/>
              <a:chOff x="9405575" y="2061418"/>
              <a:chExt cx="291605" cy="623846"/>
            </a:xfrm>
          </p:grpSpPr>
          <p:sp>
            <p:nvSpPr>
              <p:cNvPr id="375" name="Google Shape;375;p36"/>
              <p:cNvSpPr/>
              <p:nvPr/>
            </p:nvSpPr>
            <p:spPr>
              <a:xfrm>
                <a:off x="9405575" y="2061418"/>
                <a:ext cx="291379" cy="623846"/>
              </a:xfrm>
              <a:custGeom>
                <a:rect b="b" l="l" r="r" t="t"/>
                <a:pathLst>
                  <a:path extrusionOk="0" h="45503" w="21253">
                    <a:moveTo>
                      <a:pt x="17225" y="1059"/>
                    </a:moveTo>
                    <a:cubicBezTo>
                      <a:pt x="20066" y="1059"/>
                      <a:pt x="20192" y="4831"/>
                      <a:pt x="20195" y="4980"/>
                    </a:cubicBezTo>
                    <a:lnTo>
                      <a:pt x="20195" y="42658"/>
                    </a:lnTo>
                    <a:cubicBezTo>
                      <a:pt x="19755" y="43076"/>
                      <a:pt x="18011" y="44441"/>
                      <a:pt x="14035" y="44441"/>
                    </a:cubicBezTo>
                    <a:cubicBezTo>
                      <a:pt x="9143" y="44441"/>
                      <a:pt x="6607" y="41481"/>
                      <a:pt x="6264" y="38549"/>
                    </a:cubicBezTo>
                    <a:cubicBezTo>
                      <a:pt x="6238" y="38342"/>
                      <a:pt x="6089" y="38168"/>
                      <a:pt x="5889" y="38106"/>
                    </a:cubicBezTo>
                    <a:cubicBezTo>
                      <a:pt x="5769" y="38071"/>
                      <a:pt x="2987" y="37194"/>
                      <a:pt x="3045" y="34127"/>
                    </a:cubicBezTo>
                    <a:cubicBezTo>
                      <a:pt x="3067" y="32998"/>
                      <a:pt x="3194" y="32212"/>
                      <a:pt x="3449" y="31665"/>
                    </a:cubicBezTo>
                    <a:cubicBezTo>
                      <a:pt x="3449" y="31665"/>
                      <a:pt x="3682" y="31319"/>
                      <a:pt x="3685" y="31277"/>
                    </a:cubicBezTo>
                    <a:cubicBezTo>
                      <a:pt x="3740" y="31205"/>
                      <a:pt x="3799" y="31141"/>
                      <a:pt x="3863" y="31082"/>
                    </a:cubicBezTo>
                    <a:cubicBezTo>
                      <a:pt x="4404" y="30567"/>
                      <a:pt x="5365" y="30335"/>
                      <a:pt x="7020" y="30335"/>
                    </a:cubicBezTo>
                    <a:cubicBezTo>
                      <a:pt x="7247" y="30335"/>
                      <a:pt x="7486" y="30339"/>
                      <a:pt x="7739" y="30348"/>
                    </a:cubicBezTo>
                    <a:cubicBezTo>
                      <a:pt x="8968" y="30388"/>
                      <a:pt x="10320" y="30407"/>
                      <a:pt x="11768" y="30407"/>
                    </a:cubicBezTo>
                    <a:cubicBezTo>
                      <a:pt x="11975" y="30407"/>
                      <a:pt x="12184" y="30407"/>
                      <a:pt x="12395" y="30406"/>
                    </a:cubicBezTo>
                    <a:lnTo>
                      <a:pt x="12408" y="30406"/>
                    </a:lnTo>
                    <a:cubicBezTo>
                      <a:pt x="12410" y="30406"/>
                      <a:pt x="12412" y="30406"/>
                      <a:pt x="12414" y="30406"/>
                    </a:cubicBezTo>
                    <a:cubicBezTo>
                      <a:pt x="14155" y="30406"/>
                      <a:pt x="15565" y="31819"/>
                      <a:pt x="15565" y="33561"/>
                    </a:cubicBezTo>
                    <a:lnTo>
                      <a:pt x="15565" y="35495"/>
                    </a:lnTo>
                    <a:cubicBezTo>
                      <a:pt x="15559" y="35793"/>
                      <a:pt x="15798" y="36039"/>
                      <a:pt x="16096" y="36039"/>
                    </a:cubicBezTo>
                    <a:cubicBezTo>
                      <a:pt x="16394" y="36039"/>
                      <a:pt x="16636" y="35793"/>
                      <a:pt x="16627" y="35495"/>
                    </a:cubicBezTo>
                    <a:lnTo>
                      <a:pt x="16627" y="33561"/>
                    </a:lnTo>
                    <a:cubicBezTo>
                      <a:pt x="16627" y="31233"/>
                      <a:pt x="14740" y="29345"/>
                      <a:pt x="12414" y="29345"/>
                    </a:cubicBezTo>
                    <a:cubicBezTo>
                      <a:pt x="12412" y="29345"/>
                      <a:pt x="12410" y="29345"/>
                      <a:pt x="12408" y="29345"/>
                    </a:cubicBezTo>
                    <a:lnTo>
                      <a:pt x="12392" y="29345"/>
                    </a:lnTo>
                    <a:cubicBezTo>
                      <a:pt x="12202" y="29346"/>
                      <a:pt x="12014" y="29346"/>
                      <a:pt x="11828" y="29346"/>
                    </a:cubicBezTo>
                    <a:cubicBezTo>
                      <a:pt x="10369" y="29346"/>
                      <a:pt x="9008" y="29324"/>
                      <a:pt x="7772" y="29287"/>
                    </a:cubicBezTo>
                    <a:cubicBezTo>
                      <a:pt x="7513" y="29278"/>
                      <a:pt x="7267" y="29274"/>
                      <a:pt x="7033" y="29274"/>
                    </a:cubicBezTo>
                    <a:cubicBezTo>
                      <a:pt x="5050" y="29274"/>
                      <a:pt x="3893" y="29586"/>
                      <a:pt x="3135" y="30309"/>
                    </a:cubicBezTo>
                    <a:cubicBezTo>
                      <a:pt x="3058" y="30380"/>
                      <a:pt x="2987" y="30458"/>
                      <a:pt x="2922" y="30536"/>
                    </a:cubicBezTo>
                    <a:cubicBezTo>
                      <a:pt x="1045" y="29510"/>
                      <a:pt x="1084" y="26828"/>
                      <a:pt x="1084" y="26799"/>
                    </a:cubicBezTo>
                    <a:lnTo>
                      <a:pt x="1084" y="26786"/>
                    </a:lnTo>
                    <a:lnTo>
                      <a:pt x="1084" y="21470"/>
                    </a:lnTo>
                    <a:cubicBezTo>
                      <a:pt x="1084" y="19979"/>
                      <a:pt x="1450" y="18885"/>
                      <a:pt x="2168" y="18212"/>
                    </a:cubicBezTo>
                    <a:cubicBezTo>
                      <a:pt x="2905" y="17528"/>
                      <a:pt x="3830" y="17480"/>
                      <a:pt x="4078" y="17480"/>
                    </a:cubicBezTo>
                    <a:cubicBezTo>
                      <a:pt x="4118" y="17480"/>
                      <a:pt x="4141" y="17481"/>
                      <a:pt x="4142" y="17481"/>
                    </a:cubicBezTo>
                    <a:cubicBezTo>
                      <a:pt x="4157" y="17483"/>
                      <a:pt x="4172" y="17483"/>
                      <a:pt x="4186" y="17483"/>
                    </a:cubicBezTo>
                    <a:cubicBezTo>
                      <a:pt x="4474" y="17483"/>
                      <a:pt x="4714" y="17249"/>
                      <a:pt x="4714" y="16954"/>
                    </a:cubicBezTo>
                    <a:lnTo>
                      <a:pt x="4714" y="12072"/>
                    </a:lnTo>
                    <a:cubicBezTo>
                      <a:pt x="4714" y="11082"/>
                      <a:pt x="4986" y="10325"/>
                      <a:pt x="5523" y="9820"/>
                    </a:cubicBezTo>
                    <a:cubicBezTo>
                      <a:pt x="6270" y="9115"/>
                      <a:pt x="7348" y="9065"/>
                      <a:pt x="7647" y="9065"/>
                    </a:cubicBezTo>
                    <a:cubicBezTo>
                      <a:pt x="7696" y="9065"/>
                      <a:pt x="7724" y="9066"/>
                      <a:pt x="7726" y="9066"/>
                    </a:cubicBezTo>
                    <a:cubicBezTo>
                      <a:pt x="7739" y="9067"/>
                      <a:pt x="7751" y="9067"/>
                      <a:pt x="7763" y="9067"/>
                    </a:cubicBezTo>
                    <a:cubicBezTo>
                      <a:pt x="8253" y="9067"/>
                      <a:pt x="8483" y="8447"/>
                      <a:pt x="8095" y="8128"/>
                    </a:cubicBezTo>
                    <a:cubicBezTo>
                      <a:pt x="7911" y="7976"/>
                      <a:pt x="7749" y="7749"/>
                      <a:pt x="7937" y="7216"/>
                    </a:cubicBezTo>
                    <a:cubicBezTo>
                      <a:pt x="8312" y="6167"/>
                      <a:pt x="9878" y="4614"/>
                      <a:pt x="11929" y="3269"/>
                    </a:cubicBezTo>
                    <a:cubicBezTo>
                      <a:pt x="13967" y="1926"/>
                      <a:pt x="16044" y="1059"/>
                      <a:pt x="17225" y="1059"/>
                    </a:cubicBezTo>
                    <a:close/>
                    <a:moveTo>
                      <a:pt x="17222" y="1"/>
                    </a:moveTo>
                    <a:cubicBezTo>
                      <a:pt x="14145" y="1"/>
                      <a:pt x="7898" y="4168"/>
                      <a:pt x="6937" y="6863"/>
                    </a:cubicBezTo>
                    <a:cubicBezTo>
                      <a:pt x="6782" y="7300"/>
                      <a:pt x="6752" y="7711"/>
                      <a:pt x="6846" y="8076"/>
                    </a:cubicBezTo>
                    <a:cubicBezTo>
                      <a:pt x="6241" y="8180"/>
                      <a:pt x="5452" y="8435"/>
                      <a:pt x="4805" y="9040"/>
                    </a:cubicBezTo>
                    <a:cubicBezTo>
                      <a:pt x="4041" y="9755"/>
                      <a:pt x="3656" y="10778"/>
                      <a:pt x="3656" y="12075"/>
                    </a:cubicBezTo>
                    <a:lnTo>
                      <a:pt x="3656" y="16446"/>
                    </a:lnTo>
                    <a:cubicBezTo>
                      <a:pt x="3093" y="16511"/>
                      <a:pt x="2220" y="16727"/>
                      <a:pt x="1460" y="17426"/>
                    </a:cubicBezTo>
                    <a:cubicBezTo>
                      <a:pt x="508" y="18303"/>
                      <a:pt x="23" y="19665"/>
                      <a:pt x="23" y="21470"/>
                    </a:cubicBezTo>
                    <a:lnTo>
                      <a:pt x="23" y="26779"/>
                    </a:lnTo>
                    <a:cubicBezTo>
                      <a:pt x="20" y="27006"/>
                      <a:pt x="0" y="30147"/>
                      <a:pt x="2388" y="31454"/>
                    </a:cubicBezTo>
                    <a:cubicBezTo>
                      <a:pt x="2136" y="32118"/>
                      <a:pt x="2006" y="32975"/>
                      <a:pt x="1984" y="34107"/>
                    </a:cubicBezTo>
                    <a:cubicBezTo>
                      <a:pt x="1922" y="37288"/>
                      <a:pt x="4352" y="38614"/>
                      <a:pt x="5254" y="38996"/>
                    </a:cubicBezTo>
                    <a:cubicBezTo>
                      <a:pt x="5533" y="40711"/>
                      <a:pt x="6429" y="42273"/>
                      <a:pt x="7797" y="43428"/>
                    </a:cubicBezTo>
                    <a:cubicBezTo>
                      <a:pt x="9405" y="44784"/>
                      <a:pt x="11560" y="45502"/>
                      <a:pt x="14035" y="45502"/>
                    </a:cubicBezTo>
                    <a:cubicBezTo>
                      <a:pt x="19270" y="45502"/>
                      <a:pt x="21065" y="43292"/>
                      <a:pt x="21140" y="43199"/>
                    </a:cubicBezTo>
                    <a:cubicBezTo>
                      <a:pt x="21214" y="43105"/>
                      <a:pt x="21253" y="42992"/>
                      <a:pt x="21253" y="42872"/>
                    </a:cubicBezTo>
                    <a:lnTo>
                      <a:pt x="21253" y="4967"/>
                    </a:lnTo>
                    <a:cubicBezTo>
                      <a:pt x="21217" y="3249"/>
                      <a:pt x="20328" y="1"/>
                      <a:pt x="17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9535402" y="2540968"/>
                <a:ext cx="161778" cy="68948"/>
              </a:xfrm>
              <a:custGeom>
                <a:rect b="b" l="l" r="r" t="t"/>
                <a:pathLst>
                  <a:path extrusionOk="0" h="5029" w="11800">
                    <a:moveTo>
                      <a:pt x="11270" y="1"/>
                    </a:moveTo>
                    <a:cubicBezTo>
                      <a:pt x="11264" y="1"/>
                      <a:pt x="11258" y="1"/>
                      <a:pt x="11252" y="1"/>
                    </a:cubicBezTo>
                    <a:lnTo>
                      <a:pt x="4326" y="1"/>
                    </a:lnTo>
                    <a:cubicBezTo>
                      <a:pt x="1938" y="4"/>
                      <a:pt x="0" y="1939"/>
                      <a:pt x="0" y="4327"/>
                    </a:cubicBezTo>
                    <a:lnTo>
                      <a:pt x="0" y="4498"/>
                    </a:lnTo>
                    <a:cubicBezTo>
                      <a:pt x="0" y="4789"/>
                      <a:pt x="236" y="5029"/>
                      <a:pt x="527" y="5029"/>
                    </a:cubicBezTo>
                    <a:cubicBezTo>
                      <a:pt x="822" y="5029"/>
                      <a:pt x="1061" y="4789"/>
                      <a:pt x="1058" y="4498"/>
                    </a:cubicBezTo>
                    <a:lnTo>
                      <a:pt x="1058" y="4327"/>
                    </a:lnTo>
                    <a:cubicBezTo>
                      <a:pt x="1061" y="2524"/>
                      <a:pt x="2524" y="1062"/>
                      <a:pt x="4326" y="1062"/>
                    </a:cubicBezTo>
                    <a:lnTo>
                      <a:pt x="11252" y="1062"/>
                    </a:lnTo>
                    <a:cubicBezTo>
                      <a:pt x="11256" y="1062"/>
                      <a:pt x="11260" y="1062"/>
                      <a:pt x="11264" y="1062"/>
                    </a:cubicBezTo>
                    <a:cubicBezTo>
                      <a:pt x="11557" y="1062"/>
                      <a:pt x="11799" y="825"/>
                      <a:pt x="11799" y="532"/>
                    </a:cubicBezTo>
                    <a:cubicBezTo>
                      <a:pt x="11799" y="237"/>
                      <a:pt x="11560" y="1"/>
                      <a:pt x="11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9455875" y="2286606"/>
                <a:ext cx="137251" cy="112148"/>
              </a:xfrm>
              <a:custGeom>
                <a:rect b="b" l="l" r="r" t="t"/>
                <a:pathLst>
                  <a:path extrusionOk="0" h="8180" w="10011">
                    <a:moveTo>
                      <a:pt x="515" y="1"/>
                    </a:moveTo>
                    <a:cubicBezTo>
                      <a:pt x="230" y="7"/>
                      <a:pt x="0" y="243"/>
                      <a:pt x="0" y="531"/>
                    </a:cubicBezTo>
                    <a:cubicBezTo>
                      <a:pt x="0" y="819"/>
                      <a:pt x="230" y="1052"/>
                      <a:pt x="515" y="1062"/>
                    </a:cubicBezTo>
                    <a:lnTo>
                      <a:pt x="4979" y="1062"/>
                    </a:lnTo>
                    <a:cubicBezTo>
                      <a:pt x="7173" y="1062"/>
                      <a:pt x="8946" y="2838"/>
                      <a:pt x="8949" y="5031"/>
                    </a:cubicBezTo>
                    <a:lnTo>
                      <a:pt x="8949" y="7649"/>
                    </a:lnTo>
                    <a:cubicBezTo>
                      <a:pt x="8949" y="7943"/>
                      <a:pt x="9188" y="8179"/>
                      <a:pt x="9480" y="8179"/>
                    </a:cubicBezTo>
                    <a:cubicBezTo>
                      <a:pt x="9771" y="8179"/>
                      <a:pt x="10010" y="7943"/>
                      <a:pt x="10010" y="7652"/>
                    </a:cubicBezTo>
                    <a:lnTo>
                      <a:pt x="10010" y="5031"/>
                    </a:lnTo>
                    <a:cubicBezTo>
                      <a:pt x="10007" y="2252"/>
                      <a:pt x="7758" y="4"/>
                      <a:pt x="4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9578545" y="2355317"/>
                <a:ext cx="116370" cy="14560"/>
              </a:xfrm>
              <a:custGeom>
                <a:rect b="b" l="l" r="r" t="t"/>
                <a:pathLst>
                  <a:path extrusionOk="0" h="1062" w="8488">
                    <a:moveTo>
                      <a:pt x="519" y="0"/>
                    </a:moveTo>
                    <a:cubicBezTo>
                      <a:pt x="231" y="10"/>
                      <a:pt x="1" y="243"/>
                      <a:pt x="1" y="531"/>
                    </a:cubicBezTo>
                    <a:cubicBezTo>
                      <a:pt x="1" y="819"/>
                      <a:pt x="231" y="1051"/>
                      <a:pt x="519" y="1061"/>
                    </a:cubicBezTo>
                    <a:lnTo>
                      <a:pt x="7973" y="1061"/>
                    </a:lnTo>
                    <a:cubicBezTo>
                      <a:pt x="8261" y="1051"/>
                      <a:pt x="8487" y="819"/>
                      <a:pt x="8487" y="531"/>
                    </a:cubicBezTo>
                    <a:cubicBezTo>
                      <a:pt x="8487" y="243"/>
                      <a:pt x="8261" y="10"/>
                      <a:pt x="79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9533620" y="2389824"/>
                <a:ext cx="104429" cy="58240"/>
              </a:xfrm>
              <a:custGeom>
                <a:rect b="b" l="l" r="r" t="t"/>
                <a:pathLst>
                  <a:path extrusionOk="0" h="4248" w="7617">
                    <a:moveTo>
                      <a:pt x="2890" y="0"/>
                    </a:moveTo>
                    <a:cubicBezTo>
                      <a:pt x="1295" y="0"/>
                      <a:pt x="4" y="1294"/>
                      <a:pt x="1" y="2889"/>
                    </a:cubicBezTo>
                    <a:lnTo>
                      <a:pt x="1" y="3439"/>
                    </a:lnTo>
                    <a:cubicBezTo>
                      <a:pt x="10" y="3724"/>
                      <a:pt x="243" y="3954"/>
                      <a:pt x="531" y="3954"/>
                    </a:cubicBezTo>
                    <a:cubicBezTo>
                      <a:pt x="819" y="3954"/>
                      <a:pt x="1055" y="3724"/>
                      <a:pt x="1062" y="3439"/>
                    </a:cubicBezTo>
                    <a:lnTo>
                      <a:pt x="1062" y="2889"/>
                    </a:lnTo>
                    <a:cubicBezTo>
                      <a:pt x="1062" y="1880"/>
                      <a:pt x="1880" y="1061"/>
                      <a:pt x="2890" y="1058"/>
                    </a:cubicBezTo>
                    <a:lnTo>
                      <a:pt x="4669" y="1058"/>
                    </a:lnTo>
                    <a:cubicBezTo>
                      <a:pt x="5711" y="1061"/>
                      <a:pt x="6555" y="1902"/>
                      <a:pt x="6555" y="2944"/>
                    </a:cubicBezTo>
                    <a:lnTo>
                      <a:pt x="6555" y="3717"/>
                    </a:lnTo>
                    <a:cubicBezTo>
                      <a:pt x="6555" y="4012"/>
                      <a:pt x="6795" y="4248"/>
                      <a:pt x="7086" y="4248"/>
                    </a:cubicBezTo>
                    <a:cubicBezTo>
                      <a:pt x="7380" y="4248"/>
                      <a:pt x="7617" y="4012"/>
                      <a:pt x="7617" y="3717"/>
                    </a:cubicBezTo>
                    <a:lnTo>
                      <a:pt x="7617" y="2944"/>
                    </a:lnTo>
                    <a:cubicBezTo>
                      <a:pt x="7613" y="1320"/>
                      <a:pt x="6297" y="0"/>
                      <a:pt x="4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9504885" y="2171202"/>
                <a:ext cx="97684" cy="14519"/>
              </a:xfrm>
              <a:custGeom>
                <a:rect b="b" l="l" r="r" t="t"/>
                <a:pathLst>
                  <a:path extrusionOk="0" h="1059" w="7125">
                    <a:moveTo>
                      <a:pt x="6598" y="0"/>
                    </a:moveTo>
                    <a:cubicBezTo>
                      <a:pt x="6592" y="0"/>
                      <a:pt x="6587" y="0"/>
                      <a:pt x="6581" y="0"/>
                    </a:cubicBezTo>
                    <a:lnTo>
                      <a:pt x="515" y="0"/>
                    </a:lnTo>
                    <a:cubicBezTo>
                      <a:pt x="227" y="7"/>
                      <a:pt x="0" y="243"/>
                      <a:pt x="0" y="528"/>
                    </a:cubicBezTo>
                    <a:cubicBezTo>
                      <a:pt x="0" y="816"/>
                      <a:pt x="227" y="1052"/>
                      <a:pt x="515" y="1058"/>
                    </a:cubicBezTo>
                    <a:lnTo>
                      <a:pt x="6581" y="1058"/>
                    </a:lnTo>
                    <a:cubicBezTo>
                      <a:pt x="6587" y="1058"/>
                      <a:pt x="6592" y="1059"/>
                      <a:pt x="6598" y="1059"/>
                    </a:cubicBezTo>
                    <a:cubicBezTo>
                      <a:pt x="6888" y="1059"/>
                      <a:pt x="7124" y="823"/>
                      <a:pt x="7124" y="528"/>
                    </a:cubicBezTo>
                    <a:cubicBezTo>
                      <a:pt x="7124" y="236"/>
                      <a:pt x="6888" y="0"/>
                      <a:pt x="6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9587826" y="2129731"/>
                <a:ext cx="106993" cy="97464"/>
              </a:xfrm>
              <a:custGeom>
                <a:rect b="b" l="l" r="r" t="t"/>
                <a:pathLst>
                  <a:path extrusionOk="0" h="7109" w="7804">
                    <a:moveTo>
                      <a:pt x="4230" y="0"/>
                    </a:moveTo>
                    <a:cubicBezTo>
                      <a:pt x="4224" y="0"/>
                      <a:pt x="4218" y="0"/>
                      <a:pt x="4213" y="0"/>
                    </a:cubicBezTo>
                    <a:lnTo>
                      <a:pt x="3339" y="0"/>
                    </a:lnTo>
                    <a:cubicBezTo>
                      <a:pt x="1495" y="0"/>
                      <a:pt x="3" y="1495"/>
                      <a:pt x="0" y="3336"/>
                    </a:cubicBezTo>
                    <a:lnTo>
                      <a:pt x="0" y="3850"/>
                    </a:lnTo>
                    <a:cubicBezTo>
                      <a:pt x="3" y="5649"/>
                      <a:pt x="1459" y="7108"/>
                      <a:pt x="3258" y="7108"/>
                    </a:cubicBezTo>
                    <a:lnTo>
                      <a:pt x="7286" y="7108"/>
                    </a:lnTo>
                    <a:cubicBezTo>
                      <a:pt x="7574" y="7102"/>
                      <a:pt x="7804" y="6866"/>
                      <a:pt x="7804" y="6578"/>
                    </a:cubicBezTo>
                    <a:cubicBezTo>
                      <a:pt x="7804" y="6290"/>
                      <a:pt x="7574" y="6057"/>
                      <a:pt x="7286" y="6047"/>
                    </a:cubicBezTo>
                    <a:lnTo>
                      <a:pt x="3258" y="6047"/>
                    </a:lnTo>
                    <a:cubicBezTo>
                      <a:pt x="2045" y="6047"/>
                      <a:pt x="1061" y="5064"/>
                      <a:pt x="1061" y="3850"/>
                    </a:cubicBezTo>
                    <a:lnTo>
                      <a:pt x="1061" y="3336"/>
                    </a:lnTo>
                    <a:cubicBezTo>
                      <a:pt x="1061" y="2081"/>
                      <a:pt x="2080" y="1061"/>
                      <a:pt x="3339" y="1058"/>
                    </a:cubicBezTo>
                    <a:lnTo>
                      <a:pt x="4213" y="1058"/>
                    </a:lnTo>
                    <a:cubicBezTo>
                      <a:pt x="4218" y="1058"/>
                      <a:pt x="4224" y="1059"/>
                      <a:pt x="4230" y="1059"/>
                    </a:cubicBezTo>
                    <a:cubicBezTo>
                      <a:pt x="4520" y="1059"/>
                      <a:pt x="4756" y="823"/>
                      <a:pt x="4756" y="528"/>
                    </a:cubicBezTo>
                    <a:cubicBezTo>
                      <a:pt x="4756" y="236"/>
                      <a:pt x="4520" y="0"/>
                      <a:pt x="4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2" name="Google Shape;382;p36"/>
            <p:cNvGrpSpPr/>
            <p:nvPr/>
          </p:nvGrpSpPr>
          <p:grpSpPr>
            <a:xfrm flipH="1">
              <a:off x="8029157" y="2093194"/>
              <a:ext cx="291605" cy="623846"/>
              <a:chOff x="9405575" y="2061418"/>
              <a:chExt cx="291605" cy="623846"/>
            </a:xfrm>
          </p:grpSpPr>
          <p:sp>
            <p:nvSpPr>
              <p:cNvPr id="383" name="Google Shape;383;p36"/>
              <p:cNvSpPr/>
              <p:nvPr/>
            </p:nvSpPr>
            <p:spPr>
              <a:xfrm>
                <a:off x="9405575" y="2061418"/>
                <a:ext cx="291379" cy="623846"/>
              </a:xfrm>
              <a:custGeom>
                <a:rect b="b" l="l" r="r" t="t"/>
                <a:pathLst>
                  <a:path extrusionOk="0" h="45503" w="21253">
                    <a:moveTo>
                      <a:pt x="17225" y="1059"/>
                    </a:moveTo>
                    <a:cubicBezTo>
                      <a:pt x="20066" y="1059"/>
                      <a:pt x="20192" y="4831"/>
                      <a:pt x="20195" y="4980"/>
                    </a:cubicBezTo>
                    <a:lnTo>
                      <a:pt x="20195" y="42658"/>
                    </a:lnTo>
                    <a:cubicBezTo>
                      <a:pt x="19755" y="43076"/>
                      <a:pt x="18011" y="44441"/>
                      <a:pt x="14035" y="44441"/>
                    </a:cubicBezTo>
                    <a:cubicBezTo>
                      <a:pt x="9143" y="44441"/>
                      <a:pt x="6607" y="41481"/>
                      <a:pt x="6264" y="38549"/>
                    </a:cubicBezTo>
                    <a:cubicBezTo>
                      <a:pt x="6238" y="38342"/>
                      <a:pt x="6089" y="38168"/>
                      <a:pt x="5889" y="38106"/>
                    </a:cubicBezTo>
                    <a:cubicBezTo>
                      <a:pt x="5769" y="38071"/>
                      <a:pt x="2987" y="37194"/>
                      <a:pt x="3045" y="34127"/>
                    </a:cubicBezTo>
                    <a:cubicBezTo>
                      <a:pt x="3067" y="32998"/>
                      <a:pt x="3194" y="32212"/>
                      <a:pt x="3449" y="31665"/>
                    </a:cubicBezTo>
                    <a:cubicBezTo>
                      <a:pt x="3449" y="31665"/>
                      <a:pt x="3682" y="31319"/>
                      <a:pt x="3685" y="31277"/>
                    </a:cubicBezTo>
                    <a:cubicBezTo>
                      <a:pt x="3740" y="31205"/>
                      <a:pt x="3799" y="31141"/>
                      <a:pt x="3863" y="31082"/>
                    </a:cubicBezTo>
                    <a:cubicBezTo>
                      <a:pt x="4404" y="30567"/>
                      <a:pt x="5365" y="30335"/>
                      <a:pt x="7020" y="30335"/>
                    </a:cubicBezTo>
                    <a:cubicBezTo>
                      <a:pt x="7247" y="30335"/>
                      <a:pt x="7486" y="30339"/>
                      <a:pt x="7739" y="30348"/>
                    </a:cubicBezTo>
                    <a:cubicBezTo>
                      <a:pt x="8968" y="30388"/>
                      <a:pt x="10320" y="30407"/>
                      <a:pt x="11768" y="30407"/>
                    </a:cubicBezTo>
                    <a:cubicBezTo>
                      <a:pt x="11975" y="30407"/>
                      <a:pt x="12184" y="30407"/>
                      <a:pt x="12395" y="30406"/>
                    </a:cubicBezTo>
                    <a:lnTo>
                      <a:pt x="12408" y="30406"/>
                    </a:lnTo>
                    <a:cubicBezTo>
                      <a:pt x="12410" y="30406"/>
                      <a:pt x="12412" y="30406"/>
                      <a:pt x="12414" y="30406"/>
                    </a:cubicBezTo>
                    <a:cubicBezTo>
                      <a:pt x="14155" y="30406"/>
                      <a:pt x="15565" y="31819"/>
                      <a:pt x="15565" y="33561"/>
                    </a:cubicBezTo>
                    <a:lnTo>
                      <a:pt x="15565" y="35495"/>
                    </a:lnTo>
                    <a:cubicBezTo>
                      <a:pt x="15559" y="35793"/>
                      <a:pt x="15798" y="36039"/>
                      <a:pt x="16096" y="36039"/>
                    </a:cubicBezTo>
                    <a:cubicBezTo>
                      <a:pt x="16394" y="36039"/>
                      <a:pt x="16636" y="35793"/>
                      <a:pt x="16627" y="35495"/>
                    </a:cubicBezTo>
                    <a:lnTo>
                      <a:pt x="16627" y="33561"/>
                    </a:lnTo>
                    <a:cubicBezTo>
                      <a:pt x="16627" y="31233"/>
                      <a:pt x="14740" y="29345"/>
                      <a:pt x="12414" y="29345"/>
                    </a:cubicBezTo>
                    <a:cubicBezTo>
                      <a:pt x="12412" y="29345"/>
                      <a:pt x="12410" y="29345"/>
                      <a:pt x="12408" y="29345"/>
                    </a:cubicBezTo>
                    <a:lnTo>
                      <a:pt x="12392" y="29345"/>
                    </a:lnTo>
                    <a:cubicBezTo>
                      <a:pt x="12202" y="29346"/>
                      <a:pt x="12014" y="29346"/>
                      <a:pt x="11828" y="29346"/>
                    </a:cubicBezTo>
                    <a:cubicBezTo>
                      <a:pt x="10369" y="29346"/>
                      <a:pt x="9008" y="29324"/>
                      <a:pt x="7772" y="29287"/>
                    </a:cubicBezTo>
                    <a:cubicBezTo>
                      <a:pt x="7513" y="29278"/>
                      <a:pt x="7267" y="29274"/>
                      <a:pt x="7033" y="29274"/>
                    </a:cubicBezTo>
                    <a:cubicBezTo>
                      <a:pt x="5050" y="29274"/>
                      <a:pt x="3893" y="29586"/>
                      <a:pt x="3135" y="30309"/>
                    </a:cubicBezTo>
                    <a:cubicBezTo>
                      <a:pt x="3058" y="30380"/>
                      <a:pt x="2987" y="30458"/>
                      <a:pt x="2922" y="30536"/>
                    </a:cubicBezTo>
                    <a:cubicBezTo>
                      <a:pt x="1045" y="29510"/>
                      <a:pt x="1084" y="26828"/>
                      <a:pt x="1084" y="26799"/>
                    </a:cubicBezTo>
                    <a:lnTo>
                      <a:pt x="1084" y="26786"/>
                    </a:lnTo>
                    <a:lnTo>
                      <a:pt x="1084" y="21470"/>
                    </a:lnTo>
                    <a:cubicBezTo>
                      <a:pt x="1084" y="19979"/>
                      <a:pt x="1450" y="18885"/>
                      <a:pt x="2168" y="18212"/>
                    </a:cubicBezTo>
                    <a:cubicBezTo>
                      <a:pt x="2905" y="17528"/>
                      <a:pt x="3830" y="17480"/>
                      <a:pt x="4078" y="17480"/>
                    </a:cubicBezTo>
                    <a:cubicBezTo>
                      <a:pt x="4118" y="17480"/>
                      <a:pt x="4141" y="17481"/>
                      <a:pt x="4142" y="17481"/>
                    </a:cubicBezTo>
                    <a:cubicBezTo>
                      <a:pt x="4157" y="17483"/>
                      <a:pt x="4172" y="17483"/>
                      <a:pt x="4186" y="17483"/>
                    </a:cubicBezTo>
                    <a:cubicBezTo>
                      <a:pt x="4474" y="17483"/>
                      <a:pt x="4714" y="17249"/>
                      <a:pt x="4714" y="16954"/>
                    </a:cubicBezTo>
                    <a:lnTo>
                      <a:pt x="4714" y="12072"/>
                    </a:lnTo>
                    <a:cubicBezTo>
                      <a:pt x="4714" y="11082"/>
                      <a:pt x="4986" y="10325"/>
                      <a:pt x="5523" y="9820"/>
                    </a:cubicBezTo>
                    <a:cubicBezTo>
                      <a:pt x="6270" y="9115"/>
                      <a:pt x="7348" y="9065"/>
                      <a:pt x="7647" y="9065"/>
                    </a:cubicBezTo>
                    <a:cubicBezTo>
                      <a:pt x="7696" y="9065"/>
                      <a:pt x="7724" y="9066"/>
                      <a:pt x="7726" y="9066"/>
                    </a:cubicBezTo>
                    <a:cubicBezTo>
                      <a:pt x="7739" y="9067"/>
                      <a:pt x="7751" y="9067"/>
                      <a:pt x="7763" y="9067"/>
                    </a:cubicBezTo>
                    <a:cubicBezTo>
                      <a:pt x="8253" y="9067"/>
                      <a:pt x="8483" y="8447"/>
                      <a:pt x="8095" y="8128"/>
                    </a:cubicBezTo>
                    <a:cubicBezTo>
                      <a:pt x="7911" y="7976"/>
                      <a:pt x="7749" y="7749"/>
                      <a:pt x="7937" y="7216"/>
                    </a:cubicBezTo>
                    <a:cubicBezTo>
                      <a:pt x="8312" y="6167"/>
                      <a:pt x="9878" y="4614"/>
                      <a:pt x="11929" y="3269"/>
                    </a:cubicBezTo>
                    <a:cubicBezTo>
                      <a:pt x="13967" y="1926"/>
                      <a:pt x="16044" y="1059"/>
                      <a:pt x="17225" y="1059"/>
                    </a:cubicBezTo>
                    <a:close/>
                    <a:moveTo>
                      <a:pt x="17222" y="1"/>
                    </a:moveTo>
                    <a:cubicBezTo>
                      <a:pt x="14145" y="1"/>
                      <a:pt x="7898" y="4168"/>
                      <a:pt x="6937" y="6863"/>
                    </a:cubicBezTo>
                    <a:cubicBezTo>
                      <a:pt x="6782" y="7300"/>
                      <a:pt x="6752" y="7711"/>
                      <a:pt x="6846" y="8076"/>
                    </a:cubicBezTo>
                    <a:cubicBezTo>
                      <a:pt x="6241" y="8180"/>
                      <a:pt x="5452" y="8435"/>
                      <a:pt x="4805" y="9040"/>
                    </a:cubicBezTo>
                    <a:cubicBezTo>
                      <a:pt x="4041" y="9755"/>
                      <a:pt x="3656" y="10778"/>
                      <a:pt x="3656" y="12075"/>
                    </a:cubicBezTo>
                    <a:lnTo>
                      <a:pt x="3656" y="16446"/>
                    </a:lnTo>
                    <a:cubicBezTo>
                      <a:pt x="3093" y="16511"/>
                      <a:pt x="2220" y="16727"/>
                      <a:pt x="1460" y="17426"/>
                    </a:cubicBezTo>
                    <a:cubicBezTo>
                      <a:pt x="508" y="18303"/>
                      <a:pt x="23" y="19665"/>
                      <a:pt x="23" y="21470"/>
                    </a:cubicBezTo>
                    <a:lnTo>
                      <a:pt x="23" y="26779"/>
                    </a:lnTo>
                    <a:cubicBezTo>
                      <a:pt x="20" y="27006"/>
                      <a:pt x="0" y="30147"/>
                      <a:pt x="2388" y="31454"/>
                    </a:cubicBezTo>
                    <a:cubicBezTo>
                      <a:pt x="2136" y="32118"/>
                      <a:pt x="2006" y="32975"/>
                      <a:pt x="1984" y="34107"/>
                    </a:cubicBezTo>
                    <a:cubicBezTo>
                      <a:pt x="1922" y="37288"/>
                      <a:pt x="4352" y="38614"/>
                      <a:pt x="5254" y="38996"/>
                    </a:cubicBezTo>
                    <a:cubicBezTo>
                      <a:pt x="5533" y="40711"/>
                      <a:pt x="6429" y="42273"/>
                      <a:pt x="7797" y="43428"/>
                    </a:cubicBezTo>
                    <a:cubicBezTo>
                      <a:pt x="9405" y="44784"/>
                      <a:pt x="11560" y="45502"/>
                      <a:pt x="14035" y="45502"/>
                    </a:cubicBezTo>
                    <a:cubicBezTo>
                      <a:pt x="19270" y="45502"/>
                      <a:pt x="21065" y="43292"/>
                      <a:pt x="21140" y="43199"/>
                    </a:cubicBezTo>
                    <a:cubicBezTo>
                      <a:pt x="21214" y="43105"/>
                      <a:pt x="21253" y="42992"/>
                      <a:pt x="21253" y="42872"/>
                    </a:cubicBezTo>
                    <a:lnTo>
                      <a:pt x="21253" y="4967"/>
                    </a:lnTo>
                    <a:cubicBezTo>
                      <a:pt x="21217" y="3249"/>
                      <a:pt x="20328" y="1"/>
                      <a:pt x="172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9535402" y="2540968"/>
                <a:ext cx="161778" cy="68948"/>
              </a:xfrm>
              <a:custGeom>
                <a:rect b="b" l="l" r="r" t="t"/>
                <a:pathLst>
                  <a:path extrusionOk="0" h="5029" w="11800">
                    <a:moveTo>
                      <a:pt x="11270" y="1"/>
                    </a:moveTo>
                    <a:cubicBezTo>
                      <a:pt x="11264" y="1"/>
                      <a:pt x="11258" y="1"/>
                      <a:pt x="11252" y="1"/>
                    </a:cubicBezTo>
                    <a:lnTo>
                      <a:pt x="4326" y="1"/>
                    </a:lnTo>
                    <a:cubicBezTo>
                      <a:pt x="1938" y="4"/>
                      <a:pt x="0" y="1939"/>
                      <a:pt x="0" y="4327"/>
                    </a:cubicBezTo>
                    <a:lnTo>
                      <a:pt x="0" y="4498"/>
                    </a:lnTo>
                    <a:cubicBezTo>
                      <a:pt x="0" y="4789"/>
                      <a:pt x="236" y="5029"/>
                      <a:pt x="527" y="5029"/>
                    </a:cubicBezTo>
                    <a:cubicBezTo>
                      <a:pt x="822" y="5029"/>
                      <a:pt x="1061" y="4789"/>
                      <a:pt x="1058" y="4498"/>
                    </a:cubicBezTo>
                    <a:lnTo>
                      <a:pt x="1058" y="4327"/>
                    </a:lnTo>
                    <a:cubicBezTo>
                      <a:pt x="1061" y="2524"/>
                      <a:pt x="2524" y="1062"/>
                      <a:pt x="4326" y="1062"/>
                    </a:cubicBezTo>
                    <a:lnTo>
                      <a:pt x="11252" y="1062"/>
                    </a:lnTo>
                    <a:cubicBezTo>
                      <a:pt x="11256" y="1062"/>
                      <a:pt x="11260" y="1062"/>
                      <a:pt x="11264" y="1062"/>
                    </a:cubicBezTo>
                    <a:cubicBezTo>
                      <a:pt x="11557" y="1062"/>
                      <a:pt x="11799" y="825"/>
                      <a:pt x="11799" y="532"/>
                    </a:cubicBezTo>
                    <a:cubicBezTo>
                      <a:pt x="11799" y="237"/>
                      <a:pt x="11560" y="1"/>
                      <a:pt x="11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9455875" y="2286606"/>
                <a:ext cx="137251" cy="112148"/>
              </a:xfrm>
              <a:custGeom>
                <a:rect b="b" l="l" r="r" t="t"/>
                <a:pathLst>
                  <a:path extrusionOk="0" h="8180" w="10011">
                    <a:moveTo>
                      <a:pt x="515" y="1"/>
                    </a:moveTo>
                    <a:cubicBezTo>
                      <a:pt x="230" y="7"/>
                      <a:pt x="0" y="243"/>
                      <a:pt x="0" y="531"/>
                    </a:cubicBezTo>
                    <a:cubicBezTo>
                      <a:pt x="0" y="819"/>
                      <a:pt x="230" y="1052"/>
                      <a:pt x="515" y="1062"/>
                    </a:cubicBezTo>
                    <a:lnTo>
                      <a:pt x="4979" y="1062"/>
                    </a:lnTo>
                    <a:cubicBezTo>
                      <a:pt x="7173" y="1062"/>
                      <a:pt x="8946" y="2838"/>
                      <a:pt x="8949" y="5031"/>
                    </a:cubicBezTo>
                    <a:lnTo>
                      <a:pt x="8949" y="7649"/>
                    </a:lnTo>
                    <a:cubicBezTo>
                      <a:pt x="8949" y="7943"/>
                      <a:pt x="9188" y="8179"/>
                      <a:pt x="9480" y="8179"/>
                    </a:cubicBezTo>
                    <a:cubicBezTo>
                      <a:pt x="9771" y="8179"/>
                      <a:pt x="10010" y="7943"/>
                      <a:pt x="10010" y="7652"/>
                    </a:cubicBezTo>
                    <a:lnTo>
                      <a:pt x="10010" y="5031"/>
                    </a:lnTo>
                    <a:cubicBezTo>
                      <a:pt x="10007" y="2252"/>
                      <a:pt x="7758" y="4"/>
                      <a:pt x="4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9578545" y="2355317"/>
                <a:ext cx="116370" cy="14560"/>
              </a:xfrm>
              <a:custGeom>
                <a:rect b="b" l="l" r="r" t="t"/>
                <a:pathLst>
                  <a:path extrusionOk="0" h="1062" w="8488">
                    <a:moveTo>
                      <a:pt x="519" y="0"/>
                    </a:moveTo>
                    <a:cubicBezTo>
                      <a:pt x="231" y="10"/>
                      <a:pt x="1" y="243"/>
                      <a:pt x="1" y="531"/>
                    </a:cubicBezTo>
                    <a:cubicBezTo>
                      <a:pt x="1" y="819"/>
                      <a:pt x="231" y="1051"/>
                      <a:pt x="519" y="1061"/>
                    </a:cubicBezTo>
                    <a:lnTo>
                      <a:pt x="7973" y="1061"/>
                    </a:lnTo>
                    <a:cubicBezTo>
                      <a:pt x="8261" y="1051"/>
                      <a:pt x="8487" y="819"/>
                      <a:pt x="8487" y="531"/>
                    </a:cubicBezTo>
                    <a:cubicBezTo>
                      <a:pt x="8487" y="243"/>
                      <a:pt x="8261" y="10"/>
                      <a:pt x="79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9533620" y="2389824"/>
                <a:ext cx="104429" cy="58240"/>
              </a:xfrm>
              <a:custGeom>
                <a:rect b="b" l="l" r="r" t="t"/>
                <a:pathLst>
                  <a:path extrusionOk="0" h="4248" w="7617">
                    <a:moveTo>
                      <a:pt x="2890" y="0"/>
                    </a:moveTo>
                    <a:cubicBezTo>
                      <a:pt x="1295" y="0"/>
                      <a:pt x="4" y="1294"/>
                      <a:pt x="1" y="2889"/>
                    </a:cubicBezTo>
                    <a:lnTo>
                      <a:pt x="1" y="3439"/>
                    </a:lnTo>
                    <a:cubicBezTo>
                      <a:pt x="10" y="3724"/>
                      <a:pt x="243" y="3954"/>
                      <a:pt x="531" y="3954"/>
                    </a:cubicBezTo>
                    <a:cubicBezTo>
                      <a:pt x="819" y="3954"/>
                      <a:pt x="1055" y="3724"/>
                      <a:pt x="1062" y="3439"/>
                    </a:cubicBezTo>
                    <a:lnTo>
                      <a:pt x="1062" y="2889"/>
                    </a:lnTo>
                    <a:cubicBezTo>
                      <a:pt x="1062" y="1880"/>
                      <a:pt x="1880" y="1061"/>
                      <a:pt x="2890" y="1058"/>
                    </a:cubicBezTo>
                    <a:lnTo>
                      <a:pt x="4669" y="1058"/>
                    </a:lnTo>
                    <a:cubicBezTo>
                      <a:pt x="5711" y="1061"/>
                      <a:pt x="6555" y="1902"/>
                      <a:pt x="6555" y="2944"/>
                    </a:cubicBezTo>
                    <a:lnTo>
                      <a:pt x="6555" y="3717"/>
                    </a:lnTo>
                    <a:cubicBezTo>
                      <a:pt x="6555" y="4012"/>
                      <a:pt x="6795" y="4248"/>
                      <a:pt x="7086" y="4248"/>
                    </a:cubicBezTo>
                    <a:cubicBezTo>
                      <a:pt x="7380" y="4248"/>
                      <a:pt x="7617" y="4012"/>
                      <a:pt x="7617" y="3717"/>
                    </a:cubicBezTo>
                    <a:lnTo>
                      <a:pt x="7617" y="2944"/>
                    </a:lnTo>
                    <a:cubicBezTo>
                      <a:pt x="7613" y="1320"/>
                      <a:pt x="6297" y="0"/>
                      <a:pt x="4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9504885" y="2171202"/>
                <a:ext cx="97684" cy="14519"/>
              </a:xfrm>
              <a:custGeom>
                <a:rect b="b" l="l" r="r" t="t"/>
                <a:pathLst>
                  <a:path extrusionOk="0" h="1059" w="7125">
                    <a:moveTo>
                      <a:pt x="6598" y="0"/>
                    </a:moveTo>
                    <a:cubicBezTo>
                      <a:pt x="6592" y="0"/>
                      <a:pt x="6587" y="0"/>
                      <a:pt x="6581" y="0"/>
                    </a:cubicBezTo>
                    <a:lnTo>
                      <a:pt x="515" y="0"/>
                    </a:lnTo>
                    <a:cubicBezTo>
                      <a:pt x="227" y="7"/>
                      <a:pt x="0" y="243"/>
                      <a:pt x="0" y="528"/>
                    </a:cubicBezTo>
                    <a:cubicBezTo>
                      <a:pt x="0" y="816"/>
                      <a:pt x="227" y="1052"/>
                      <a:pt x="515" y="1058"/>
                    </a:cubicBezTo>
                    <a:lnTo>
                      <a:pt x="6581" y="1058"/>
                    </a:lnTo>
                    <a:cubicBezTo>
                      <a:pt x="6587" y="1058"/>
                      <a:pt x="6592" y="1059"/>
                      <a:pt x="6598" y="1059"/>
                    </a:cubicBezTo>
                    <a:cubicBezTo>
                      <a:pt x="6888" y="1059"/>
                      <a:pt x="7124" y="823"/>
                      <a:pt x="7124" y="528"/>
                    </a:cubicBezTo>
                    <a:cubicBezTo>
                      <a:pt x="7124" y="236"/>
                      <a:pt x="6888" y="0"/>
                      <a:pt x="6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9587826" y="2129731"/>
                <a:ext cx="106993" cy="97464"/>
              </a:xfrm>
              <a:custGeom>
                <a:rect b="b" l="l" r="r" t="t"/>
                <a:pathLst>
                  <a:path extrusionOk="0" h="7109" w="7804">
                    <a:moveTo>
                      <a:pt x="4230" y="0"/>
                    </a:moveTo>
                    <a:cubicBezTo>
                      <a:pt x="4224" y="0"/>
                      <a:pt x="4218" y="0"/>
                      <a:pt x="4213" y="0"/>
                    </a:cubicBezTo>
                    <a:lnTo>
                      <a:pt x="3339" y="0"/>
                    </a:lnTo>
                    <a:cubicBezTo>
                      <a:pt x="1495" y="0"/>
                      <a:pt x="3" y="1495"/>
                      <a:pt x="0" y="3336"/>
                    </a:cubicBezTo>
                    <a:lnTo>
                      <a:pt x="0" y="3850"/>
                    </a:lnTo>
                    <a:cubicBezTo>
                      <a:pt x="3" y="5649"/>
                      <a:pt x="1459" y="7108"/>
                      <a:pt x="3258" y="7108"/>
                    </a:cubicBezTo>
                    <a:lnTo>
                      <a:pt x="7286" y="7108"/>
                    </a:lnTo>
                    <a:cubicBezTo>
                      <a:pt x="7574" y="7102"/>
                      <a:pt x="7804" y="6866"/>
                      <a:pt x="7804" y="6578"/>
                    </a:cubicBezTo>
                    <a:cubicBezTo>
                      <a:pt x="7804" y="6290"/>
                      <a:pt x="7574" y="6057"/>
                      <a:pt x="7286" y="6047"/>
                    </a:cubicBezTo>
                    <a:lnTo>
                      <a:pt x="3258" y="6047"/>
                    </a:lnTo>
                    <a:cubicBezTo>
                      <a:pt x="2045" y="6047"/>
                      <a:pt x="1061" y="5064"/>
                      <a:pt x="1061" y="3850"/>
                    </a:cubicBezTo>
                    <a:lnTo>
                      <a:pt x="1061" y="3336"/>
                    </a:lnTo>
                    <a:cubicBezTo>
                      <a:pt x="1061" y="2081"/>
                      <a:pt x="2080" y="1061"/>
                      <a:pt x="3339" y="1058"/>
                    </a:cubicBezTo>
                    <a:lnTo>
                      <a:pt x="4213" y="1058"/>
                    </a:lnTo>
                    <a:cubicBezTo>
                      <a:pt x="4218" y="1058"/>
                      <a:pt x="4224" y="1059"/>
                      <a:pt x="4230" y="1059"/>
                    </a:cubicBezTo>
                    <a:cubicBezTo>
                      <a:pt x="4520" y="1059"/>
                      <a:pt x="4756" y="823"/>
                      <a:pt x="4756" y="528"/>
                    </a:cubicBezTo>
                    <a:cubicBezTo>
                      <a:pt x="4756" y="236"/>
                      <a:pt x="4520" y="0"/>
                      <a:pt x="4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390" name="Google Shape;390;p36"/>
          <p:cNvCxnSpPr>
            <a:endCxn id="368" idx="6"/>
          </p:cNvCxnSpPr>
          <p:nvPr/>
        </p:nvCxnSpPr>
        <p:spPr>
          <a:xfrm flipH="1">
            <a:off x="2852380" y="4195017"/>
            <a:ext cx="1312200" cy="214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5C7C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36"/>
          <p:cNvCxnSpPr>
            <a:endCxn id="369" idx="6"/>
          </p:cNvCxnSpPr>
          <p:nvPr/>
        </p:nvCxnSpPr>
        <p:spPr>
          <a:xfrm rot="10800000">
            <a:off x="2852380" y="1399480"/>
            <a:ext cx="1312200" cy="220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17CF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36"/>
          <p:cNvSpPr txBox="1"/>
          <p:nvPr/>
        </p:nvSpPr>
        <p:spPr>
          <a:xfrm>
            <a:off x="61175" y="1543650"/>
            <a:ext cx="20856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Proof of concept in minutes, live tailored solution in days.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>
            <a:off x="61075" y="1052900"/>
            <a:ext cx="21216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Shortest path from idea to production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273500" y="3158400"/>
            <a:ext cx="1888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AI solution via a single and easily accessible API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137150" y="2631675"/>
            <a:ext cx="20457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Quick deployment, seamless integration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136025" y="4515550"/>
            <a:ext cx="19359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Manage the access, billing, and integration in one place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149375" y="3995175"/>
            <a:ext cx="19092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Centralized solution management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7032825" y="1060300"/>
            <a:ext cx="18240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200"/>
              <a:buFont typeface="Helvetica Neue"/>
              <a:buNone/>
            </a:pPr>
            <a:r>
              <a:rPr lang="en"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Open marketplace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7017900" y="2969463"/>
            <a:ext cx="18882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200"/>
              <a:buFont typeface="Helvetica Neue"/>
              <a:buNone/>
            </a:pPr>
            <a:r>
              <a:rPr lang="en" sz="1300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Standardized APIs allow swapping models with zero friction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0" name="Google Shape;400;p36"/>
          <p:cNvSpPr txBox="1"/>
          <p:nvPr/>
        </p:nvSpPr>
        <p:spPr>
          <a:xfrm>
            <a:off x="7017900" y="2639925"/>
            <a:ext cx="19359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2616F"/>
              </a:buClr>
              <a:buSzPts val="1200"/>
              <a:buFont typeface="Helvetica Neue"/>
              <a:buNone/>
            </a:pPr>
            <a:r>
              <a:rPr lang="en"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Adaptable solutions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1" name="Google Shape;401;p36"/>
          <p:cNvSpPr txBox="1"/>
          <p:nvPr/>
        </p:nvSpPr>
        <p:spPr>
          <a:xfrm>
            <a:off x="7017900" y="4485400"/>
            <a:ext cx="21792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Build and deploy AI solutions without writing a single line of code.</a:t>
            </a:r>
            <a:endParaRPr sz="13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985350" y="4083325"/>
            <a:ext cx="1909200" cy="2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No AI or coding expertise required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7032825" y="1493448"/>
            <a:ext cx="2045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EEEEEE"/>
                </a:solidFill>
                <a:latin typeface="Inter"/>
                <a:ea typeface="Inter"/>
                <a:cs typeface="Inter"/>
                <a:sym typeface="Inter"/>
              </a:rPr>
              <a:t>Access 40,000+ proprietary and open-source AI models, including best-in-class LLMs.</a:t>
            </a:r>
            <a:endParaRPr sz="12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04" name="Google Shape;404;p36"/>
          <p:cNvCxnSpPr>
            <a:endCxn id="367" idx="2"/>
          </p:cNvCxnSpPr>
          <p:nvPr/>
        </p:nvCxnSpPr>
        <p:spPr>
          <a:xfrm flipH="1" rot="10800000">
            <a:off x="5015030" y="1394805"/>
            <a:ext cx="1312200" cy="225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EF4EA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36"/>
          <p:cNvCxnSpPr>
            <a:endCxn id="366" idx="2"/>
          </p:cNvCxnSpPr>
          <p:nvPr/>
        </p:nvCxnSpPr>
        <p:spPr>
          <a:xfrm>
            <a:off x="5013830" y="4195130"/>
            <a:ext cx="1313400" cy="212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5C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36"/>
          <p:cNvSpPr/>
          <p:nvPr/>
        </p:nvSpPr>
        <p:spPr>
          <a:xfrm>
            <a:off x="2355645" y="2753657"/>
            <a:ext cx="399175" cy="423069"/>
          </a:xfrm>
          <a:custGeom>
            <a:rect b="b" l="l" r="r" t="t"/>
            <a:pathLst>
              <a:path extrusionOk="0" h="11721" w="11059">
                <a:moveTo>
                  <a:pt x="1418" y="693"/>
                </a:moveTo>
                <a:lnTo>
                  <a:pt x="1418" y="1387"/>
                </a:lnTo>
                <a:lnTo>
                  <a:pt x="725" y="1387"/>
                </a:lnTo>
                <a:lnTo>
                  <a:pt x="725" y="693"/>
                </a:lnTo>
                <a:close/>
                <a:moveTo>
                  <a:pt x="9011" y="693"/>
                </a:moveTo>
                <a:lnTo>
                  <a:pt x="9011" y="1387"/>
                </a:lnTo>
                <a:lnTo>
                  <a:pt x="8349" y="1387"/>
                </a:lnTo>
                <a:lnTo>
                  <a:pt x="8349" y="693"/>
                </a:lnTo>
                <a:close/>
                <a:moveTo>
                  <a:pt x="7656" y="1324"/>
                </a:moveTo>
                <a:lnTo>
                  <a:pt x="7656" y="1670"/>
                </a:lnTo>
                <a:cubicBezTo>
                  <a:pt x="7656" y="1891"/>
                  <a:pt x="7813" y="2048"/>
                  <a:pt x="8034" y="2048"/>
                </a:cubicBezTo>
                <a:lnTo>
                  <a:pt x="8381" y="2048"/>
                </a:lnTo>
                <a:lnTo>
                  <a:pt x="8381" y="4222"/>
                </a:lnTo>
                <a:cubicBezTo>
                  <a:pt x="8255" y="4253"/>
                  <a:pt x="8160" y="4316"/>
                  <a:pt x="8034" y="4411"/>
                </a:cubicBezTo>
                <a:cubicBezTo>
                  <a:pt x="7845" y="4243"/>
                  <a:pt x="7614" y="4159"/>
                  <a:pt x="7369" y="4159"/>
                </a:cubicBezTo>
                <a:cubicBezTo>
                  <a:pt x="7246" y="4159"/>
                  <a:pt x="7120" y="4180"/>
                  <a:pt x="6994" y="4222"/>
                </a:cubicBezTo>
                <a:lnTo>
                  <a:pt x="6994" y="3088"/>
                </a:lnTo>
                <a:cubicBezTo>
                  <a:pt x="6994" y="2552"/>
                  <a:pt x="6522" y="2080"/>
                  <a:pt x="5986" y="2080"/>
                </a:cubicBezTo>
                <a:cubicBezTo>
                  <a:pt x="5419" y="2080"/>
                  <a:pt x="4947" y="2552"/>
                  <a:pt x="4947" y="3088"/>
                </a:cubicBezTo>
                <a:lnTo>
                  <a:pt x="4947" y="6459"/>
                </a:lnTo>
                <a:lnTo>
                  <a:pt x="4789" y="6301"/>
                </a:lnTo>
                <a:cubicBezTo>
                  <a:pt x="4600" y="6097"/>
                  <a:pt x="4340" y="5994"/>
                  <a:pt x="4076" y="5994"/>
                </a:cubicBezTo>
                <a:cubicBezTo>
                  <a:pt x="3812" y="5994"/>
                  <a:pt x="3545" y="6097"/>
                  <a:pt x="3340" y="6301"/>
                </a:cubicBezTo>
                <a:cubicBezTo>
                  <a:pt x="2962" y="6679"/>
                  <a:pt x="2962" y="7341"/>
                  <a:pt x="3340" y="7751"/>
                </a:cubicBezTo>
                <a:lnTo>
                  <a:pt x="3812" y="8223"/>
                </a:lnTo>
                <a:lnTo>
                  <a:pt x="2111" y="8223"/>
                </a:lnTo>
                <a:lnTo>
                  <a:pt x="2111" y="7908"/>
                </a:lnTo>
                <a:cubicBezTo>
                  <a:pt x="2111" y="7719"/>
                  <a:pt x="1954" y="7561"/>
                  <a:pt x="1765" y="7561"/>
                </a:cubicBezTo>
                <a:lnTo>
                  <a:pt x="1418" y="7561"/>
                </a:lnTo>
                <a:lnTo>
                  <a:pt x="1418" y="2048"/>
                </a:lnTo>
                <a:lnTo>
                  <a:pt x="1765" y="2048"/>
                </a:lnTo>
                <a:cubicBezTo>
                  <a:pt x="1954" y="2048"/>
                  <a:pt x="2111" y="1891"/>
                  <a:pt x="2111" y="1670"/>
                </a:cubicBezTo>
                <a:lnTo>
                  <a:pt x="2111" y="1324"/>
                </a:lnTo>
                <a:close/>
                <a:moveTo>
                  <a:pt x="1418" y="8255"/>
                </a:moveTo>
                <a:lnTo>
                  <a:pt x="1418" y="8948"/>
                </a:lnTo>
                <a:lnTo>
                  <a:pt x="725" y="8948"/>
                </a:lnTo>
                <a:lnTo>
                  <a:pt x="725" y="8255"/>
                </a:lnTo>
                <a:close/>
                <a:moveTo>
                  <a:pt x="5955" y="2836"/>
                </a:moveTo>
                <a:cubicBezTo>
                  <a:pt x="6144" y="2836"/>
                  <a:pt x="6301" y="2993"/>
                  <a:pt x="6301" y="3182"/>
                </a:cubicBezTo>
                <a:lnTo>
                  <a:pt x="6301" y="6616"/>
                </a:lnTo>
                <a:cubicBezTo>
                  <a:pt x="6301" y="6805"/>
                  <a:pt x="6459" y="6963"/>
                  <a:pt x="6648" y="6963"/>
                </a:cubicBezTo>
                <a:cubicBezTo>
                  <a:pt x="6837" y="6963"/>
                  <a:pt x="6994" y="6805"/>
                  <a:pt x="6994" y="6616"/>
                </a:cubicBezTo>
                <a:lnTo>
                  <a:pt x="6994" y="5230"/>
                </a:lnTo>
                <a:cubicBezTo>
                  <a:pt x="6994" y="5041"/>
                  <a:pt x="7152" y="4884"/>
                  <a:pt x="7372" y="4884"/>
                </a:cubicBezTo>
                <a:cubicBezTo>
                  <a:pt x="7561" y="4884"/>
                  <a:pt x="7719" y="5041"/>
                  <a:pt x="7719" y="5230"/>
                </a:cubicBezTo>
                <a:lnTo>
                  <a:pt x="7719" y="6616"/>
                </a:lnTo>
                <a:cubicBezTo>
                  <a:pt x="7719" y="6805"/>
                  <a:pt x="7876" y="6963"/>
                  <a:pt x="8066" y="6963"/>
                </a:cubicBezTo>
                <a:cubicBezTo>
                  <a:pt x="8255" y="6963"/>
                  <a:pt x="8412" y="6805"/>
                  <a:pt x="8412" y="6616"/>
                </a:cubicBezTo>
                <a:lnTo>
                  <a:pt x="8412" y="5230"/>
                </a:lnTo>
                <a:cubicBezTo>
                  <a:pt x="8412" y="5041"/>
                  <a:pt x="8570" y="4884"/>
                  <a:pt x="8790" y="4884"/>
                </a:cubicBezTo>
                <a:cubicBezTo>
                  <a:pt x="8979" y="4884"/>
                  <a:pt x="9137" y="5041"/>
                  <a:pt x="9137" y="5230"/>
                </a:cubicBezTo>
                <a:lnTo>
                  <a:pt x="9137" y="6616"/>
                </a:lnTo>
                <a:cubicBezTo>
                  <a:pt x="9137" y="6805"/>
                  <a:pt x="9294" y="6963"/>
                  <a:pt x="9483" y="6963"/>
                </a:cubicBezTo>
                <a:cubicBezTo>
                  <a:pt x="9672" y="6963"/>
                  <a:pt x="9830" y="6805"/>
                  <a:pt x="9830" y="6616"/>
                </a:cubicBezTo>
                <a:lnTo>
                  <a:pt x="9830" y="5955"/>
                </a:lnTo>
                <a:cubicBezTo>
                  <a:pt x="9704" y="5703"/>
                  <a:pt x="9861" y="5545"/>
                  <a:pt x="10019" y="5545"/>
                </a:cubicBezTo>
                <a:cubicBezTo>
                  <a:pt x="10239" y="5545"/>
                  <a:pt x="10397" y="5703"/>
                  <a:pt x="10397" y="5892"/>
                </a:cubicBezTo>
                <a:lnTo>
                  <a:pt x="10397" y="7057"/>
                </a:lnTo>
                <a:cubicBezTo>
                  <a:pt x="10397" y="8003"/>
                  <a:pt x="10176" y="8885"/>
                  <a:pt x="9830" y="9672"/>
                </a:cubicBezTo>
                <a:lnTo>
                  <a:pt x="6144" y="9672"/>
                </a:lnTo>
                <a:lnTo>
                  <a:pt x="3812" y="7372"/>
                </a:lnTo>
                <a:cubicBezTo>
                  <a:pt x="3686" y="7246"/>
                  <a:pt x="3686" y="6994"/>
                  <a:pt x="3812" y="6900"/>
                </a:cubicBezTo>
                <a:cubicBezTo>
                  <a:pt x="3875" y="6837"/>
                  <a:pt x="3962" y="6805"/>
                  <a:pt x="4049" y="6805"/>
                </a:cubicBezTo>
                <a:cubicBezTo>
                  <a:pt x="4135" y="6805"/>
                  <a:pt x="4222" y="6837"/>
                  <a:pt x="4285" y="6900"/>
                </a:cubicBezTo>
                <a:lnTo>
                  <a:pt x="5010" y="7593"/>
                </a:lnTo>
                <a:cubicBezTo>
                  <a:pt x="5075" y="7659"/>
                  <a:pt x="5163" y="7690"/>
                  <a:pt x="5251" y="7690"/>
                </a:cubicBezTo>
                <a:cubicBezTo>
                  <a:pt x="5415" y="7690"/>
                  <a:pt x="5577" y="7578"/>
                  <a:pt x="5577" y="7372"/>
                </a:cubicBezTo>
                <a:lnTo>
                  <a:pt x="5577" y="3182"/>
                </a:lnTo>
                <a:cubicBezTo>
                  <a:pt x="5577" y="2993"/>
                  <a:pt x="5734" y="2836"/>
                  <a:pt x="5955" y="2836"/>
                </a:cubicBezTo>
                <a:close/>
                <a:moveTo>
                  <a:pt x="9672" y="10302"/>
                </a:moveTo>
                <a:lnTo>
                  <a:pt x="9672" y="10680"/>
                </a:lnTo>
                <a:cubicBezTo>
                  <a:pt x="9704" y="10869"/>
                  <a:pt x="9546" y="11027"/>
                  <a:pt x="9357" y="11027"/>
                </a:cubicBezTo>
                <a:lnTo>
                  <a:pt x="6616" y="11027"/>
                </a:lnTo>
                <a:cubicBezTo>
                  <a:pt x="6396" y="11027"/>
                  <a:pt x="6238" y="10869"/>
                  <a:pt x="6238" y="10680"/>
                </a:cubicBezTo>
                <a:lnTo>
                  <a:pt x="6238" y="10302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33"/>
                </a:lnTo>
                <a:cubicBezTo>
                  <a:pt x="0" y="1922"/>
                  <a:pt x="158" y="2080"/>
                  <a:pt x="347" y="2080"/>
                </a:cubicBezTo>
                <a:lnTo>
                  <a:pt x="693" y="2080"/>
                </a:lnTo>
                <a:lnTo>
                  <a:pt x="693" y="7593"/>
                </a:lnTo>
                <a:lnTo>
                  <a:pt x="347" y="7593"/>
                </a:lnTo>
                <a:cubicBezTo>
                  <a:pt x="158" y="7593"/>
                  <a:pt x="0" y="7751"/>
                  <a:pt x="0" y="7940"/>
                </a:cubicBezTo>
                <a:lnTo>
                  <a:pt x="0" y="9326"/>
                </a:lnTo>
                <a:cubicBezTo>
                  <a:pt x="0" y="9515"/>
                  <a:pt x="158" y="9672"/>
                  <a:pt x="347" y="9672"/>
                </a:cubicBezTo>
                <a:lnTo>
                  <a:pt x="1733" y="9672"/>
                </a:lnTo>
                <a:cubicBezTo>
                  <a:pt x="1922" y="9672"/>
                  <a:pt x="2080" y="9515"/>
                  <a:pt x="2080" y="9326"/>
                </a:cubicBezTo>
                <a:lnTo>
                  <a:pt x="2080" y="8979"/>
                </a:lnTo>
                <a:lnTo>
                  <a:pt x="4442" y="8979"/>
                </a:lnTo>
                <a:lnTo>
                  <a:pt x="5577" y="10113"/>
                </a:lnTo>
                <a:lnTo>
                  <a:pt x="5577" y="10712"/>
                </a:lnTo>
                <a:cubicBezTo>
                  <a:pt x="5577" y="11248"/>
                  <a:pt x="6049" y="11720"/>
                  <a:pt x="6616" y="11720"/>
                </a:cubicBezTo>
                <a:lnTo>
                  <a:pt x="9357" y="11720"/>
                </a:lnTo>
                <a:cubicBezTo>
                  <a:pt x="9924" y="11720"/>
                  <a:pt x="10397" y="11248"/>
                  <a:pt x="10397" y="10712"/>
                </a:cubicBezTo>
                <a:lnTo>
                  <a:pt x="10397" y="10113"/>
                </a:lnTo>
                <a:cubicBezTo>
                  <a:pt x="10806" y="9200"/>
                  <a:pt x="11058" y="8160"/>
                  <a:pt x="11058" y="7026"/>
                </a:cubicBezTo>
                <a:lnTo>
                  <a:pt x="11058" y="5892"/>
                </a:lnTo>
                <a:cubicBezTo>
                  <a:pt x="11058" y="5325"/>
                  <a:pt x="10617" y="4884"/>
                  <a:pt x="10019" y="4884"/>
                </a:cubicBezTo>
                <a:cubicBezTo>
                  <a:pt x="9924" y="4884"/>
                  <a:pt x="9767" y="4915"/>
                  <a:pt x="9641" y="4947"/>
                </a:cubicBezTo>
                <a:cubicBezTo>
                  <a:pt x="9546" y="4632"/>
                  <a:pt x="9326" y="4379"/>
                  <a:pt x="9011" y="4253"/>
                </a:cubicBezTo>
                <a:lnTo>
                  <a:pt x="9011" y="2080"/>
                </a:lnTo>
                <a:lnTo>
                  <a:pt x="9357" y="2080"/>
                </a:lnTo>
                <a:cubicBezTo>
                  <a:pt x="9546" y="2080"/>
                  <a:pt x="9735" y="1922"/>
                  <a:pt x="9735" y="1733"/>
                </a:cubicBezTo>
                <a:lnTo>
                  <a:pt x="9735" y="347"/>
                </a:lnTo>
                <a:cubicBezTo>
                  <a:pt x="9735" y="158"/>
                  <a:pt x="9546" y="0"/>
                  <a:pt x="9357" y="0"/>
                </a:cubicBezTo>
                <a:lnTo>
                  <a:pt x="7971" y="0"/>
                </a:lnTo>
                <a:cubicBezTo>
                  <a:pt x="7782" y="0"/>
                  <a:pt x="7624" y="158"/>
                  <a:pt x="7624" y="347"/>
                </a:cubicBezTo>
                <a:lnTo>
                  <a:pt x="7624" y="693"/>
                </a:lnTo>
                <a:lnTo>
                  <a:pt x="2080" y="693"/>
                </a:lnTo>
                <a:lnTo>
                  <a:pt x="2080" y="347"/>
                </a:lnTo>
                <a:cubicBezTo>
                  <a:pt x="2080" y="158"/>
                  <a:pt x="1922" y="0"/>
                  <a:pt x="17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6411121" y="1183841"/>
            <a:ext cx="426499" cy="421914"/>
          </a:xfrm>
          <a:custGeom>
            <a:rect b="b" l="l" r="r" t="t"/>
            <a:pathLst>
              <a:path extrusionOk="0" h="11689" w="11816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8" name="Google Shape;408;p36"/>
          <p:cNvGrpSpPr/>
          <p:nvPr/>
        </p:nvGrpSpPr>
        <p:grpSpPr>
          <a:xfrm>
            <a:off x="2344258" y="1183847"/>
            <a:ext cx="421951" cy="421914"/>
            <a:chOff x="-5276050" y="2037975"/>
            <a:chExt cx="292250" cy="292225"/>
          </a:xfrm>
        </p:grpSpPr>
        <p:sp>
          <p:nvSpPr>
            <p:cNvPr id="409" name="Google Shape;409;p36"/>
            <p:cNvSpPr/>
            <p:nvPr/>
          </p:nvSpPr>
          <p:spPr>
            <a:xfrm>
              <a:off x="-5102775" y="2211250"/>
              <a:ext cx="51225" cy="49650"/>
            </a:xfrm>
            <a:custGeom>
              <a:rect b="b" l="l" r="r" t="t"/>
              <a:pathLst>
                <a:path extrusionOk="0" h="1986" w="2049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189"/>
                    <a:pt x="1" y="441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1" y="1544"/>
                    <a:pt x="1" y="1765"/>
                    <a:pt x="95" y="1891"/>
                  </a:cubicBezTo>
                  <a:cubicBezTo>
                    <a:pt x="158" y="1954"/>
                    <a:pt x="253" y="1985"/>
                    <a:pt x="343" y="1985"/>
                  </a:cubicBezTo>
                  <a:cubicBezTo>
                    <a:pt x="434" y="1985"/>
                    <a:pt x="521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600" y="1985"/>
                    <a:pt x="1686" y="1985"/>
                  </a:cubicBezTo>
                  <a:cubicBezTo>
                    <a:pt x="1773" y="1985"/>
                    <a:pt x="1860" y="1954"/>
                    <a:pt x="1923" y="1891"/>
                  </a:cubicBezTo>
                  <a:cubicBezTo>
                    <a:pt x="2049" y="1765"/>
                    <a:pt x="2049" y="1544"/>
                    <a:pt x="1923" y="1418"/>
                  </a:cubicBezTo>
                  <a:lnTo>
                    <a:pt x="1482" y="977"/>
                  </a:lnTo>
                  <a:lnTo>
                    <a:pt x="1923" y="536"/>
                  </a:lnTo>
                  <a:cubicBezTo>
                    <a:pt x="2049" y="441"/>
                    <a:pt x="2049" y="189"/>
                    <a:pt x="1923" y="95"/>
                  </a:cubicBezTo>
                  <a:cubicBezTo>
                    <a:pt x="1860" y="32"/>
                    <a:pt x="1773" y="0"/>
                    <a:pt x="1686" y="0"/>
                  </a:cubicBezTo>
                  <a:cubicBezTo>
                    <a:pt x="1600" y="0"/>
                    <a:pt x="1513" y="32"/>
                    <a:pt x="1450" y="95"/>
                  </a:cubicBezTo>
                  <a:lnTo>
                    <a:pt x="1009" y="504"/>
                  </a:lnTo>
                  <a:lnTo>
                    <a:pt x="568" y="95"/>
                  </a:ln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-5224050" y="2107875"/>
              <a:ext cx="51200" cy="49825"/>
            </a:xfrm>
            <a:custGeom>
              <a:rect b="b" l="l" r="r" t="t"/>
              <a:pathLst>
                <a:path extrusionOk="0" h="1993" w="2048">
                  <a:moveTo>
                    <a:pt x="351" y="0"/>
                  </a:moveTo>
                  <a:cubicBezTo>
                    <a:pt x="260" y="0"/>
                    <a:pt x="173" y="24"/>
                    <a:pt x="126" y="71"/>
                  </a:cubicBezTo>
                  <a:cubicBezTo>
                    <a:pt x="0" y="197"/>
                    <a:pt x="0" y="449"/>
                    <a:pt x="126" y="544"/>
                  </a:cubicBezTo>
                  <a:lnTo>
                    <a:pt x="536" y="985"/>
                  </a:lnTo>
                  <a:lnTo>
                    <a:pt x="126" y="1426"/>
                  </a:lnTo>
                  <a:cubicBezTo>
                    <a:pt x="0" y="1552"/>
                    <a:pt x="0" y="1772"/>
                    <a:pt x="126" y="1898"/>
                  </a:cubicBezTo>
                  <a:cubicBezTo>
                    <a:pt x="173" y="1961"/>
                    <a:pt x="260" y="1993"/>
                    <a:pt x="351" y="1993"/>
                  </a:cubicBezTo>
                  <a:cubicBezTo>
                    <a:pt x="441" y="1993"/>
                    <a:pt x="536" y="1961"/>
                    <a:pt x="599" y="1898"/>
                  </a:cubicBezTo>
                  <a:lnTo>
                    <a:pt x="1008" y="1457"/>
                  </a:lnTo>
                  <a:lnTo>
                    <a:pt x="1449" y="1898"/>
                  </a:lnTo>
                  <a:cubicBezTo>
                    <a:pt x="1512" y="1961"/>
                    <a:pt x="1599" y="1993"/>
                    <a:pt x="1686" y="1993"/>
                  </a:cubicBezTo>
                  <a:cubicBezTo>
                    <a:pt x="1772" y="1993"/>
                    <a:pt x="1859" y="1961"/>
                    <a:pt x="1922" y="1898"/>
                  </a:cubicBezTo>
                  <a:cubicBezTo>
                    <a:pt x="2048" y="1772"/>
                    <a:pt x="2048" y="1520"/>
                    <a:pt x="1922" y="1426"/>
                  </a:cubicBezTo>
                  <a:lnTo>
                    <a:pt x="1481" y="985"/>
                  </a:lnTo>
                  <a:lnTo>
                    <a:pt x="1922" y="544"/>
                  </a:lnTo>
                  <a:cubicBezTo>
                    <a:pt x="2048" y="449"/>
                    <a:pt x="2048" y="197"/>
                    <a:pt x="1922" y="71"/>
                  </a:cubicBezTo>
                  <a:cubicBezTo>
                    <a:pt x="1875" y="24"/>
                    <a:pt x="1788" y="0"/>
                    <a:pt x="1697" y="0"/>
                  </a:cubicBezTo>
                  <a:cubicBezTo>
                    <a:pt x="1607" y="0"/>
                    <a:pt x="1512" y="24"/>
                    <a:pt x="1449" y="71"/>
                  </a:cubicBezTo>
                  <a:lnTo>
                    <a:pt x="1008" y="512"/>
                  </a:lnTo>
                  <a:lnTo>
                    <a:pt x="599" y="71"/>
                  </a:lnTo>
                  <a:cubicBezTo>
                    <a:pt x="536" y="24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-5276050" y="2037975"/>
              <a:ext cx="292250" cy="292225"/>
            </a:xfrm>
            <a:custGeom>
              <a:rect b="b" l="l" r="r" t="t"/>
              <a:pathLst>
                <a:path extrusionOk="0" h="11689" w="11690">
                  <a:moveTo>
                    <a:pt x="10334" y="3119"/>
                  </a:moveTo>
                  <a:cubicBezTo>
                    <a:pt x="10712" y="3119"/>
                    <a:pt x="11028" y="3403"/>
                    <a:pt x="11028" y="3781"/>
                  </a:cubicBezTo>
                  <a:cubicBezTo>
                    <a:pt x="11028" y="4190"/>
                    <a:pt x="10712" y="4442"/>
                    <a:pt x="10334" y="4442"/>
                  </a:cubicBezTo>
                  <a:cubicBezTo>
                    <a:pt x="9956" y="4442"/>
                    <a:pt x="9673" y="4127"/>
                    <a:pt x="9673" y="3781"/>
                  </a:cubicBezTo>
                  <a:cubicBezTo>
                    <a:pt x="9673" y="3403"/>
                    <a:pt x="9988" y="3119"/>
                    <a:pt x="10334" y="3119"/>
                  </a:cubicBezTo>
                  <a:close/>
                  <a:moveTo>
                    <a:pt x="4443" y="7593"/>
                  </a:moveTo>
                  <a:cubicBezTo>
                    <a:pt x="4853" y="7593"/>
                    <a:pt x="5105" y="7908"/>
                    <a:pt x="5105" y="8255"/>
                  </a:cubicBezTo>
                  <a:cubicBezTo>
                    <a:pt x="5105" y="8664"/>
                    <a:pt x="4790" y="8948"/>
                    <a:pt x="4443" y="8948"/>
                  </a:cubicBezTo>
                  <a:cubicBezTo>
                    <a:pt x="4065" y="8948"/>
                    <a:pt x="3781" y="8633"/>
                    <a:pt x="3781" y="8255"/>
                  </a:cubicBezTo>
                  <a:cubicBezTo>
                    <a:pt x="3781" y="7876"/>
                    <a:pt x="4096" y="7593"/>
                    <a:pt x="4443" y="7593"/>
                  </a:cubicBezTo>
                  <a:close/>
                  <a:moveTo>
                    <a:pt x="5829" y="725"/>
                  </a:moveTo>
                  <a:cubicBezTo>
                    <a:pt x="7341" y="725"/>
                    <a:pt x="8822" y="1386"/>
                    <a:pt x="9799" y="2521"/>
                  </a:cubicBezTo>
                  <a:cubicBezTo>
                    <a:pt x="9326" y="2710"/>
                    <a:pt x="8980" y="3245"/>
                    <a:pt x="8980" y="3781"/>
                  </a:cubicBezTo>
                  <a:cubicBezTo>
                    <a:pt x="8980" y="3718"/>
                    <a:pt x="8917" y="3623"/>
                    <a:pt x="8885" y="3560"/>
                  </a:cubicBezTo>
                  <a:lnTo>
                    <a:pt x="8854" y="3497"/>
                  </a:lnTo>
                  <a:lnTo>
                    <a:pt x="8192" y="2836"/>
                  </a:lnTo>
                  <a:cubicBezTo>
                    <a:pt x="8129" y="2773"/>
                    <a:pt x="8035" y="2741"/>
                    <a:pt x="7944" y="2741"/>
                  </a:cubicBezTo>
                  <a:cubicBezTo>
                    <a:pt x="7853" y="2741"/>
                    <a:pt x="7767" y="2773"/>
                    <a:pt x="7719" y="2836"/>
                  </a:cubicBezTo>
                  <a:cubicBezTo>
                    <a:pt x="7593" y="2962"/>
                    <a:pt x="7593" y="3182"/>
                    <a:pt x="7719" y="3308"/>
                  </a:cubicBezTo>
                  <a:lnTo>
                    <a:pt x="7814" y="3434"/>
                  </a:lnTo>
                  <a:cubicBezTo>
                    <a:pt x="6869" y="3466"/>
                    <a:pt x="5987" y="3875"/>
                    <a:pt x="5262" y="4568"/>
                  </a:cubicBezTo>
                  <a:cubicBezTo>
                    <a:pt x="4600" y="5230"/>
                    <a:pt x="4254" y="6081"/>
                    <a:pt x="4159" y="6963"/>
                  </a:cubicBezTo>
                  <a:cubicBezTo>
                    <a:pt x="3561" y="7120"/>
                    <a:pt x="3151" y="7656"/>
                    <a:pt x="3151" y="8318"/>
                  </a:cubicBezTo>
                  <a:cubicBezTo>
                    <a:pt x="3151" y="9074"/>
                    <a:pt x="3781" y="9704"/>
                    <a:pt x="4506" y="9704"/>
                  </a:cubicBezTo>
                  <a:cubicBezTo>
                    <a:pt x="5262" y="9704"/>
                    <a:pt x="5892" y="9074"/>
                    <a:pt x="5892" y="8318"/>
                  </a:cubicBezTo>
                  <a:cubicBezTo>
                    <a:pt x="5892" y="7687"/>
                    <a:pt x="5451" y="7120"/>
                    <a:pt x="4884" y="6963"/>
                  </a:cubicBezTo>
                  <a:cubicBezTo>
                    <a:pt x="5042" y="5482"/>
                    <a:pt x="6302" y="4222"/>
                    <a:pt x="7814" y="4127"/>
                  </a:cubicBezTo>
                  <a:lnTo>
                    <a:pt x="7814" y="4127"/>
                  </a:lnTo>
                  <a:lnTo>
                    <a:pt x="7751" y="4222"/>
                  </a:lnTo>
                  <a:cubicBezTo>
                    <a:pt x="7625" y="4348"/>
                    <a:pt x="7625" y="4568"/>
                    <a:pt x="7751" y="4694"/>
                  </a:cubicBezTo>
                  <a:cubicBezTo>
                    <a:pt x="7814" y="4757"/>
                    <a:pt x="7901" y="4789"/>
                    <a:pt x="7987" y="4789"/>
                  </a:cubicBezTo>
                  <a:cubicBezTo>
                    <a:pt x="8074" y="4789"/>
                    <a:pt x="8161" y="4757"/>
                    <a:pt x="8224" y="4694"/>
                  </a:cubicBezTo>
                  <a:lnTo>
                    <a:pt x="8885" y="4033"/>
                  </a:lnTo>
                  <a:cubicBezTo>
                    <a:pt x="8980" y="3938"/>
                    <a:pt x="9011" y="3875"/>
                    <a:pt x="9011" y="3781"/>
                  </a:cubicBezTo>
                  <a:cubicBezTo>
                    <a:pt x="9011" y="4537"/>
                    <a:pt x="9641" y="5167"/>
                    <a:pt x="10397" y="5167"/>
                  </a:cubicBezTo>
                  <a:cubicBezTo>
                    <a:pt x="10618" y="5167"/>
                    <a:pt x="10807" y="5136"/>
                    <a:pt x="11028" y="5010"/>
                  </a:cubicBezTo>
                  <a:cubicBezTo>
                    <a:pt x="11059" y="5293"/>
                    <a:pt x="11091" y="5545"/>
                    <a:pt x="11091" y="5829"/>
                  </a:cubicBezTo>
                  <a:cubicBezTo>
                    <a:pt x="11028" y="8696"/>
                    <a:pt x="8696" y="11027"/>
                    <a:pt x="5829" y="11027"/>
                  </a:cubicBezTo>
                  <a:cubicBezTo>
                    <a:pt x="2994" y="11027"/>
                    <a:pt x="694" y="8696"/>
                    <a:pt x="694" y="5829"/>
                  </a:cubicBezTo>
                  <a:cubicBezTo>
                    <a:pt x="694" y="2993"/>
                    <a:pt x="2994" y="725"/>
                    <a:pt x="5829" y="725"/>
                  </a:cubicBezTo>
                  <a:close/>
                  <a:moveTo>
                    <a:pt x="5829" y="0"/>
                  </a:moveTo>
                  <a:cubicBezTo>
                    <a:pt x="2584" y="0"/>
                    <a:pt x="1" y="2615"/>
                    <a:pt x="1" y="5829"/>
                  </a:cubicBezTo>
                  <a:cubicBezTo>
                    <a:pt x="1" y="7404"/>
                    <a:pt x="599" y="8853"/>
                    <a:pt x="1702" y="9956"/>
                  </a:cubicBezTo>
                  <a:cubicBezTo>
                    <a:pt x="2773" y="11058"/>
                    <a:pt x="4254" y="11689"/>
                    <a:pt x="5829" y="11689"/>
                  </a:cubicBezTo>
                  <a:cubicBezTo>
                    <a:pt x="6617" y="11689"/>
                    <a:pt x="7341" y="11531"/>
                    <a:pt x="8098" y="11216"/>
                  </a:cubicBezTo>
                  <a:cubicBezTo>
                    <a:pt x="8822" y="10901"/>
                    <a:pt x="9452" y="10523"/>
                    <a:pt x="9956" y="9956"/>
                  </a:cubicBezTo>
                  <a:cubicBezTo>
                    <a:pt x="10492" y="9420"/>
                    <a:pt x="10901" y="8790"/>
                    <a:pt x="11217" y="8128"/>
                  </a:cubicBezTo>
                  <a:cubicBezTo>
                    <a:pt x="11532" y="7404"/>
                    <a:pt x="11689" y="6616"/>
                    <a:pt x="11689" y="5829"/>
                  </a:cubicBezTo>
                  <a:cubicBezTo>
                    <a:pt x="11689" y="5356"/>
                    <a:pt x="11658" y="4884"/>
                    <a:pt x="11532" y="4442"/>
                  </a:cubicBezTo>
                  <a:cubicBezTo>
                    <a:pt x="11595" y="4253"/>
                    <a:pt x="11689" y="4033"/>
                    <a:pt x="11689" y="3781"/>
                  </a:cubicBezTo>
                  <a:cubicBezTo>
                    <a:pt x="11689" y="3119"/>
                    <a:pt x="11217" y="2552"/>
                    <a:pt x="10586" y="2458"/>
                  </a:cubicBezTo>
                  <a:cubicBezTo>
                    <a:pt x="9484" y="945"/>
                    <a:pt x="7719" y="0"/>
                    <a:pt x="5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36"/>
          <p:cNvGrpSpPr/>
          <p:nvPr/>
        </p:nvGrpSpPr>
        <p:grpSpPr>
          <a:xfrm>
            <a:off x="2344841" y="4196864"/>
            <a:ext cx="420796" cy="421914"/>
            <a:chOff x="-1700225" y="2768875"/>
            <a:chExt cx="291450" cy="292225"/>
          </a:xfrm>
        </p:grpSpPr>
        <p:sp>
          <p:nvSpPr>
            <p:cNvPr id="413" name="Google Shape;413;p36"/>
            <p:cNvSpPr/>
            <p:nvPr/>
          </p:nvSpPr>
          <p:spPr>
            <a:xfrm>
              <a:off x="-1700225" y="2768875"/>
              <a:ext cx="291450" cy="292225"/>
            </a:xfrm>
            <a:custGeom>
              <a:rect b="b" l="l" r="r" t="t"/>
              <a:pathLst>
                <a:path extrusionOk="0" h="11689" w="11658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-1667150" y="2801950"/>
              <a:ext cx="18150" cy="18150"/>
            </a:xfrm>
            <a:custGeom>
              <a:rect b="b" l="l" r="r" t="t"/>
              <a:pathLst>
                <a:path extrusionOk="0" h="726" w="72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-1632500" y="2801950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-1597850" y="2801950"/>
              <a:ext cx="17375" cy="18150"/>
            </a:xfrm>
            <a:custGeom>
              <a:rect b="b" l="l" r="r" t="t"/>
              <a:pathLst>
                <a:path extrusionOk="0" h="726" w="695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6"/>
            <p:cNvSpPr/>
            <p:nvPr/>
          </p:nvSpPr>
          <p:spPr>
            <a:xfrm>
              <a:off x="-1564750" y="2801950"/>
              <a:ext cx="120525" cy="18150"/>
            </a:xfrm>
            <a:custGeom>
              <a:rect b="b" l="l" r="r" t="t"/>
              <a:pathLst>
                <a:path extrusionOk="0" h="726" w="4821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-1597850" y="2924050"/>
              <a:ext cx="85100" cy="85075"/>
            </a:xfrm>
            <a:custGeom>
              <a:rect b="b" l="l" r="r" t="t"/>
              <a:pathLst>
                <a:path extrusionOk="0" h="3403" w="3404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36"/>
          <p:cNvGrpSpPr/>
          <p:nvPr/>
        </p:nvGrpSpPr>
        <p:grpSpPr>
          <a:xfrm>
            <a:off x="6401476" y="2753110"/>
            <a:ext cx="424188" cy="424188"/>
            <a:chOff x="-4573475" y="2045850"/>
            <a:chExt cx="293800" cy="293800"/>
          </a:xfrm>
        </p:grpSpPr>
        <p:sp>
          <p:nvSpPr>
            <p:cNvPr id="420" name="Google Shape;420;p36"/>
            <p:cNvSpPr/>
            <p:nvPr/>
          </p:nvSpPr>
          <p:spPr>
            <a:xfrm>
              <a:off x="-4573475" y="2045850"/>
              <a:ext cx="293800" cy="293800"/>
            </a:xfrm>
            <a:custGeom>
              <a:rect b="b" l="l" r="r" t="t"/>
              <a:pathLst>
                <a:path extrusionOk="0" h="11752" w="11752">
                  <a:moveTo>
                    <a:pt x="6333" y="756"/>
                  </a:moveTo>
                  <a:lnTo>
                    <a:pt x="6459" y="1292"/>
                  </a:lnTo>
                  <a:cubicBezTo>
                    <a:pt x="6490" y="1418"/>
                    <a:pt x="6585" y="1544"/>
                    <a:pt x="6742" y="1576"/>
                  </a:cubicBezTo>
                  <a:cubicBezTo>
                    <a:pt x="7372" y="1702"/>
                    <a:pt x="7908" y="1922"/>
                    <a:pt x="8444" y="2300"/>
                  </a:cubicBezTo>
                  <a:cubicBezTo>
                    <a:pt x="8491" y="2332"/>
                    <a:pt x="8546" y="2347"/>
                    <a:pt x="8605" y="2347"/>
                  </a:cubicBezTo>
                  <a:cubicBezTo>
                    <a:pt x="8664" y="2347"/>
                    <a:pt x="8727" y="2332"/>
                    <a:pt x="8790" y="2300"/>
                  </a:cubicBezTo>
                  <a:lnTo>
                    <a:pt x="9231" y="2017"/>
                  </a:lnTo>
                  <a:lnTo>
                    <a:pt x="9798" y="2584"/>
                  </a:lnTo>
                  <a:lnTo>
                    <a:pt x="9546" y="3025"/>
                  </a:lnTo>
                  <a:cubicBezTo>
                    <a:pt x="9452" y="3151"/>
                    <a:pt x="9452" y="3308"/>
                    <a:pt x="9546" y="3371"/>
                  </a:cubicBezTo>
                  <a:cubicBezTo>
                    <a:pt x="9893" y="3907"/>
                    <a:pt x="10113" y="4505"/>
                    <a:pt x="10239" y="5073"/>
                  </a:cubicBezTo>
                  <a:cubicBezTo>
                    <a:pt x="10271" y="5199"/>
                    <a:pt x="10365" y="5325"/>
                    <a:pt x="10523" y="5356"/>
                  </a:cubicBezTo>
                  <a:lnTo>
                    <a:pt x="11058" y="5482"/>
                  </a:lnTo>
                  <a:lnTo>
                    <a:pt x="11058" y="6301"/>
                  </a:lnTo>
                  <a:lnTo>
                    <a:pt x="10523" y="6427"/>
                  </a:lnTo>
                  <a:cubicBezTo>
                    <a:pt x="10397" y="6459"/>
                    <a:pt x="10271" y="6553"/>
                    <a:pt x="10239" y="6711"/>
                  </a:cubicBezTo>
                  <a:cubicBezTo>
                    <a:pt x="10113" y="7309"/>
                    <a:pt x="9893" y="7877"/>
                    <a:pt x="9546" y="8381"/>
                  </a:cubicBezTo>
                  <a:cubicBezTo>
                    <a:pt x="9452" y="8507"/>
                    <a:pt x="9452" y="8633"/>
                    <a:pt x="9546" y="8759"/>
                  </a:cubicBezTo>
                  <a:lnTo>
                    <a:pt x="9798" y="9168"/>
                  </a:lnTo>
                  <a:lnTo>
                    <a:pt x="9231" y="9767"/>
                  </a:lnTo>
                  <a:lnTo>
                    <a:pt x="8790" y="9483"/>
                  </a:lnTo>
                  <a:cubicBezTo>
                    <a:pt x="8727" y="9452"/>
                    <a:pt x="8656" y="9436"/>
                    <a:pt x="8593" y="9436"/>
                  </a:cubicBezTo>
                  <a:cubicBezTo>
                    <a:pt x="8530" y="9436"/>
                    <a:pt x="8475" y="9452"/>
                    <a:pt x="8444" y="9483"/>
                  </a:cubicBezTo>
                  <a:cubicBezTo>
                    <a:pt x="7908" y="9861"/>
                    <a:pt x="7341" y="10082"/>
                    <a:pt x="6742" y="10208"/>
                  </a:cubicBezTo>
                  <a:cubicBezTo>
                    <a:pt x="6616" y="10239"/>
                    <a:pt x="6490" y="10334"/>
                    <a:pt x="6459" y="10428"/>
                  </a:cubicBezTo>
                  <a:lnTo>
                    <a:pt x="6333" y="10964"/>
                  </a:lnTo>
                  <a:lnTo>
                    <a:pt x="5514" y="10964"/>
                  </a:lnTo>
                  <a:lnTo>
                    <a:pt x="5388" y="10428"/>
                  </a:lnTo>
                  <a:cubicBezTo>
                    <a:pt x="5356" y="10334"/>
                    <a:pt x="5230" y="10208"/>
                    <a:pt x="5136" y="10208"/>
                  </a:cubicBezTo>
                  <a:cubicBezTo>
                    <a:pt x="4505" y="10082"/>
                    <a:pt x="3938" y="9861"/>
                    <a:pt x="3434" y="9483"/>
                  </a:cubicBezTo>
                  <a:cubicBezTo>
                    <a:pt x="3371" y="9452"/>
                    <a:pt x="3308" y="9436"/>
                    <a:pt x="3249" y="9436"/>
                  </a:cubicBezTo>
                  <a:cubicBezTo>
                    <a:pt x="3190" y="9436"/>
                    <a:pt x="3135" y="9452"/>
                    <a:pt x="3088" y="9483"/>
                  </a:cubicBezTo>
                  <a:lnTo>
                    <a:pt x="2647" y="9767"/>
                  </a:lnTo>
                  <a:lnTo>
                    <a:pt x="2048" y="9168"/>
                  </a:lnTo>
                  <a:lnTo>
                    <a:pt x="2332" y="8759"/>
                  </a:lnTo>
                  <a:cubicBezTo>
                    <a:pt x="2395" y="8633"/>
                    <a:pt x="2395" y="8475"/>
                    <a:pt x="2332" y="8381"/>
                  </a:cubicBezTo>
                  <a:cubicBezTo>
                    <a:pt x="1985" y="7877"/>
                    <a:pt x="1733" y="7278"/>
                    <a:pt x="1607" y="6711"/>
                  </a:cubicBezTo>
                  <a:cubicBezTo>
                    <a:pt x="1575" y="6585"/>
                    <a:pt x="1512" y="6459"/>
                    <a:pt x="1386" y="6427"/>
                  </a:cubicBezTo>
                  <a:lnTo>
                    <a:pt x="882" y="6301"/>
                  </a:lnTo>
                  <a:lnTo>
                    <a:pt x="882" y="5482"/>
                  </a:lnTo>
                  <a:lnTo>
                    <a:pt x="1386" y="5356"/>
                  </a:lnTo>
                  <a:cubicBezTo>
                    <a:pt x="1512" y="5325"/>
                    <a:pt x="1607" y="5199"/>
                    <a:pt x="1607" y="5073"/>
                  </a:cubicBezTo>
                  <a:cubicBezTo>
                    <a:pt x="1733" y="4442"/>
                    <a:pt x="1985" y="3907"/>
                    <a:pt x="2332" y="3371"/>
                  </a:cubicBezTo>
                  <a:cubicBezTo>
                    <a:pt x="2395" y="3277"/>
                    <a:pt x="2395" y="3151"/>
                    <a:pt x="2332" y="3025"/>
                  </a:cubicBezTo>
                  <a:lnTo>
                    <a:pt x="2048" y="2584"/>
                  </a:lnTo>
                  <a:lnTo>
                    <a:pt x="2647" y="2017"/>
                  </a:lnTo>
                  <a:lnTo>
                    <a:pt x="3088" y="2300"/>
                  </a:lnTo>
                  <a:cubicBezTo>
                    <a:pt x="3135" y="2332"/>
                    <a:pt x="3198" y="2347"/>
                    <a:pt x="3261" y="2347"/>
                  </a:cubicBezTo>
                  <a:cubicBezTo>
                    <a:pt x="3324" y="2347"/>
                    <a:pt x="3387" y="2332"/>
                    <a:pt x="3434" y="2300"/>
                  </a:cubicBezTo>
                  <a:cubicBezTo>
                    <a:pt x="3938" y="1922"/>
                    <a:pt x="4537" y="1702"/>
                    <a:pt x="5136" y="1576"/>
                  </a:cubicBezTo>
                  <a:cubicBezTo>
                    <a:pt x="5230" y="1544"/>
                    <a:pt x="5356" y="1450"/>
                    <a:pt x="5388" y="1292"/>
                  </a:cubicBezTo>
                  <a:lnTo>
                    <a:pt x="5514" y="756"/>
                  </a:lnTo>
                  <a:close/>
                  <a:moveTo>
                    <a:pt x="5167" y="0"/>
                  </a:moveTo>
                  <a:cubicBezTo>
                    <a:pt x="5009" y="0"/>
                    <a:pt x="4852" y="126"/>
                    <a:pt x="4852" y="284"/>
                  </a:cubicBezTo>
                  <a:lnTo>
                    <a:pt x="4694" y="882"/>
                  </a:lnTo>
                  <a:cubicBezTo>
                    <a:pt x="4127" y="977"/>
                    <a:pt x="3623" y="1229"/>
                    <a:pt x="3119" y="1513"/>
                  </a:cubicBezTo>
                  <a:lnTo>
                    <a:pt x="2615" y="1197"/>
                  </a:lnTo>
                  <a:cubicBezTo>
                    <a:pt x="2557" y="1154"/>
                    <a:pt x="2485" y="1130"/>
                    <a:pt x="2412" y="1130"/>
                  </a:cubicBezTo>
                  <a:cubicBezTo>
                    <a:pt x="2327" y="1130"/>
                    <a:pt x="2242" y="1161"/>
                    <a:pt x="2174" y="1229"/>
                  </a:cubicBezTo>
                  <a:lnTo>
                    <a:pt x="1197" y="2206"/>
                  </a:lnTo>
                  <a:cubicBezTo>
                    <a:pt x="1071" y="2332"/>
                    <a:pt x="1071" y="2489"/>
                    <a:pt x="1134" y="2647"/>
                  </a:cubicBezTo>
                  <a:lnTo>
                    <a:pt x="1449" y="3151"/>
                  </a:lnTo>
                  <a:cubicBezTo>
                    <a:pt x="1134" y="3623"/>
                    <a:pt x="945" y="4159"/>
                    <a:pt x="819" y="4726"/>
                  </a:cubicBezTo>
                  <a:lnTo>
                    <a:pt x="284" y="4884"/>
                  </a:lnTo>
                  <a:cubicBezTo>
                    <a:pt x="126" y="4915"/>
                    <a:pt x="0" y="5041"/>
                    <a:pt x="0" y="5199"/>
                  </a:cubicBezTo>
                  <a:lnTo>
                    <a:pt x="0" y="6585"/>
                  </a:lnTo>
                  <a:cubicBezTo>
                    <a:pt x="0" y="6742"/>
                    <a:pt x="126" y="6868"/>
                    <a:pt x="284" y="6900"/>
                  </a:cubicBezTo>
                  <a:lnTo>
                    <a:pt x="819" y="7057"/>
                  </a:lnTo>
                  <a:cubicBezTo>
                    <a:pt x="945" y="7593"/>
                    <a:pt x="1197" y="8129"/>
                    <a:pt x="1449" y="8633"/>
                  </a:cubicBezTo>
                  <a:lnTo>
                    <a:pt x="1134" y="9137"/>
                  </a:lnTo>
                  <a:cubicBezTo>
                    <a:pt x="1071" y="9263"/>
                    <a:pt x="1071" y="9452"/>
                    <a:pt x="1197" y="9578"/>
                  </a:cubicBezTo>
                  <a:lnTo>
                    <a:pt x="2174" y="10554"/>
                  </a:lnTo>
                  <a:cubicBezTo>
                    <a:pt x="2242" y="10622"/>
                    <a:pt x="2318" y="10653"/>
                    <a:pt x="2399" y="10653"/>
                  </a:cubicBezTo>
                  <a:cubicBezTo>
                    <a:pt x="2469" y="10653"/>
                    <a:pt x="2542" y="10630"/>
                    <a:pt x="2615" y="10586"/>
                  </a:cubicBezTo>
                  <a:lnTo>
                    <a:pt x="3119" y="10271"/>
                  </a:lnTo>
                  <a:cubicBezTo>
                    <a:pt x="3592" y="10586"/>
                    <a:pt x="4127" y="10806"/>
                    <a:pt x="4694" y="10901"/>
                  </a:cubicBezTo>
                  <a:lnTo>
                    <a:pt x="4852" y="11468"/>
                  </a:lnTo>
                  <a:cubicBezTo>
                    <a:pt x="4883" y="11626"/>
                    <a:pt x="5009" y="11752"/>
                    <a:pt x="5167" y="11752"/>
                  </a:cubicBezTo>
                  <a:lnTo>
                    <a:pt x="6553" y="11752"/>
                  </a:lnTo>
                  <a:cubicBezTo>
                    <a:pt x="6711" y="11752"/>
                    <a:pt x="6805" y="11626"/>
                    <a:pt x="6868" y="11468"/>
                  </a:cubicBezTo>
                  <a:lnTo>
                    <a:pt x="7026" y="10901"/>
                  </a:lnTo>
                  <a:cubicBezTo>
                    <a:pt x="7561" y="10806"/>
                    <a:pt x="8065" y="10554"/>
                    <a:pt x="8601" y="10271"/>
                  </a:cubicBezTo>
                  <a:lnTo>
                    <a:pt x="9105" y="10586"/>
                  </a:lnTo>
                  <a:cubicBezTo>
                    <a:pt x="9164" y="10630"/>
                    <a:pt x="9236" y="10653"/>
                    <a:pt x="9309" y="10653"/>
                  </a:cubicBezTo>
                  <a:cubicBezTo>
                    <a:pt x="9393" y="10653"/>
                    <a:pt x="9479" y="10622"/>
                    <a:pt x="9546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4" y="9137"/>
                  </a:cubicBezTo>
                  <a:lnTo>
                    <a:pt x="10239" y="8633"/>
                  </a:lnTo>
                  <a:cubicBezTo>
                    <a:pt x="10554" y="8160"/>
                    <a:pt x="10743" y="7656"/>
                    <a:pt x="10869" y="7057"/>
                  </a:cubicBezTo>
                  <a:lnTo>
                    <a:pt x="11468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9"/>
                  </a:lnTo>
                  <a:cubicBezTo>
                    <a:pt x="11752" y="5041"/>
                    <a:pt x="11626" y="4915"/>
                    <a:pt x="11468" y="4884"/>
                  </a:cubicBezTo>
                  <a:lnTo>
                    <a:pt x="10869" y="4726"/>
                  </a:lnTo>
                  <a:cubicBezTo>
                    <a:pt x="10743" y="4159"/>
                    <a:pt x="10523" y="3655"/>
                    <a:pt x="10239" y="3151"/>
                  </a:cubicBezTo>
                  <a:lnTo>
                    <a:pt x="10554" y="2647"/>
                  </a:lnTo>
                  <a:cubicBezTo>
                    <a:pt x="10649" y="2521"/>
                    <a:pt x="10649" y="2332"/>
                    <a:pt x="10523" y="2206"/>
                  </a:cubicBezTo>
                  <a:lnTo>
                    <a:pt x="9546" y="1229"/>
                  </a:lnTo>
                  <a:cubicBezTo>
                    <a:pt x="9479" y="1161"/>
                    <a:pt x="9402" y="1130"/>
                    <a:pt x="9321" y="1130"/>
                  </a:cubicBezTo>
                  <a:cubicBezTo>
                    <a:pt x="9251" y="1130"/>
                    <a:pt x="9178" y="1154"/>
                    <a:pt x="9105" y="1197"/>
                  </a:cubicBezTo>
                  <a:lnTo>
                    <a:pt x="8601" y="1513"/>
                  </a:lnTo>
                  <a:cubicBezTo>
                    <a:pt x="8128" y="1197"/>
                    <a:pt x="7593" y="977"/>
                    <a:pt x="7026" y="882"/>
                  </a:cubicBezTo>
                  <a:lnTo>
                    <a:pt x="6868" y="284"/>
                  </a:lnTo>
                  <a:cubicBezTo>
                    <a:pt x="6805" y="126"/>
                    <a:pt x="6711" y="0"/>
                    <a:pt x="6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-4521500" y="2099400"/>
              <a:ext cx="189050" cy="188275"/>
            </a:xfrm>
            <a:custGeom>
              <a:rect b="b" l="l" r="r" t="t"/>
              <a:pathLst>
                <a:path extrusionOk="0" h="7531" w="7562">
                  <a:moveTo>
                    <a:pt x="3750" y="662"/>
                  </a:moveTo>
                  <a:cubicBezTo>
                    <a:pt x="5451" y="662"/>
                    <a:pt x="6837" y="2017"/>
                    <a:pt x="6837" y="3718"/>
                  </a:cubicBezTo>
                  <a:cubicBezTo>
                    <a:pt x="6869" y="5104"/>
                    <a:pt x="6049" y="6239"/>
                    <a:pt x="4821" y="6648"/>
                  </a:cubicBezTo>
                  <a:lnTo>
                    <a:pt x="4821" y="5892"/>
                  </a:lnTo>
                  <a:cubicBezTo>
                    <a:pt x="5640" y="5514"/>
                    <a:pt x="6207" y="4663"/>
                    <a:pt x="6207" y="3718"/>
                  </a:cubicBezTo>
                  <a:cubicBezTo>
                    <a:pt x="6207" y="2710"/>
                    <a:pt x="5577" y="1796"/>
                    <a:pt x="4569" y="1481"/>
                  </a:cubicBezTo>
                  <a:cubicBezTo>
                    <a:pt x="4535" y="1472"/>
                    <a:pt x="4501" y="1467"/>
                    <a:pt x="4468" y="1467"/>
                  </a:cubicBezTo>
                  <a:cubicBezTo>
                    <a:pt x="4278" y="1467"/>
                    <a:pt x="4096" y="1609"/>
                    <a:pt x="4096" y="1796"/>
                  </a:cubicBezTo>
                  <a:lnTo>
                    <a:pt x="4096" y="3372"/>
                  </a:lnTo>
                  <a:lnTo>
                    <a:pt x="3435" y="3372"/>
                  </a:lnTo>
                  <a:lnTo>
                    <a:pt x="3435" y="1796"/>
                  </a:lnTo>
                  <a:cubicBezTo>
                    <a:pt x="3435" y="1609"/>
                    <a:pt x="3276" y="1467"/>
                    <a:pt x="3073" y="1467"/>
                  </a:cubicBezTo>
                  <a:cubicBezTo>
                    <a:pt x="3037" y="1467"/>
                    <a:pt x="3000" y="1472"/>
                    <a:pt x="2962" y="1481"/>
                  </a:cubicBezTo>
                  <a:cubicBezTo>
                    <a:pt x="2017" y="1828"/>
                    <a:pt x="1355" y="2742"/>
                    <a:pt x="1355" y="3718"/>
                  </a:cubicBezTo>
                  <a:cubicBezTo>
                    <a:pt x="1355" y="4663"/>
                    <a:pt x="1891" y="5514"/>
                    <a:pt x="2741" y="5892"/>
                  </a:cubicBezTo>
                  <a:lnTo>
                    <a:pt x="2741" y="6648"/>
                  </a:lnTo>
                  <a:cubicBezTo>
                    <a:pt x="1544" y="6207"/>
                    <a:pt x="694" y="5073"/>
                    <a:pt x="694" y="3718"/>
                  </a:cubicBezTo>
                  <a:cubicBezTo>
                    <a:pt x="694" y="2017"/>
                    <a:pt x="2048" y="662"/>
                    <a:pt x="3750" y="662"/>
                  </a:cubicBezTo>
                  <a:close/>
                  <a:moveTo>
                    <a:pt x="4852" y="2363"/>
                  </a:moveTo>
                  <a:cubicBezTo>
                    <a:pt x="5293" y="2679"/>
                    <a:pt x="5514" y="3183"/>
                    <a:pt x="5514" y="3718"/>
                  </a:cubicBezTo>
                  <a:cubicBezTo>
                    <a:pt x="5514" y="4443"/>
                    <a:pt x="5041" y="5104"/>
                    <a:pt x="4380" y="5356"/>
                  </a:cubicBezTo>
                  <a:cubicBezTo>
                    <a:pt x="4254" y="5388"/>
                    <a:pt x="4159" y="5545"/>
                    <a:pt x="4159" y="5671"/>
                  </a:cubicBezTo>
                  <a:lnTo>
                    <a:pt x="4159" y="6806"/>
                  </a:lnTo>
                  <a:lnTo>
                    <a:pt x="3781" y="6806"/>
                  </a:lnTo>
                  <a:cubicBezTo>
                    <a:pt x="3734" y="6821"/>
                    <a:pt x="3679" y="6829"/>
                    <a:pt x="3624" y="6829"/>
                  </a:cubicBezTo>
                  <a:cubicBezTo>
                    <a:pt x="3568" y="6829"/>
                    <a:pt x="3513" y="6821"/>
                    <a:pt x="3466" y="6806"/>
                  </a:cubicBezTo>
                  <a:lnTo>
                    <a:pt x="3466" y="5671"/>
                  </a:lnTo>
                  <a:cubicBezTo>
                    <a:pt x="3466" y="5514"/>
                    <a:pt x="3403" y="5388"/>
                    <a:pt x="3246" y="5356"/>
                  </a:cubicBezTo>
                  <a:cubicBezTo>
                    <a:pt x="2584" y="5104"/>
                    <a:pt x="2111" y="4443"/>
                    <a:pt x="2111" y="3718"/>
                  </a:cubicBezTo>
                  <a:cubicBezTo>
                    <a:pt x="2111" y="3183"/>
                    <a:pt x="2363" y="2679"/>
                    <a:pt x="2773" y="2363"/>
                  </a:cubicBezTo>
                  <a:lnTo>
                    <a:pt x="2773" y="3718"/>
                  </a:lnTo>
                  <a:cubicBezTo>
                    <a:pt x="2773" y="3939"/>
                    <a:pt x="2930" y="4096"/>
                    <a:pt x="3120" y="4096"/>
                  </a:cubicBezTo>
                  <a:lnTo>
                    <a:pt x="4506" y="4096"/>
                  </a:lnTo>
                  <a:cubicBezTo>
                    <a:pt x="4695" y="4096"/>
                    <a:pt x="4852" y="3939"/>
                    <a:pt x="4852" y="3718"/>
                  </a:cubicBezTo>
                  <a:lnTo>
                    <a:pt x="4852" y="2363"/>
                  </a:lnTo>
                  <a:close/>
                  <a:moveTo>
                    <a:pt x="3781" y="1"/>
                  </a:moveTo>
                  <a:cubicBezTo>
                    <a:pt x="1702" y="1"/>
                    <a:pt x="1" y="1670"/>
                    <a:pt x="1" y="3781"/>
                  </a:cubicBezTo>
                  <a:cubicBezTo>
                    <a:pt x="1" y="5861"/>
                    <a:pt x="1702" y="7530"/>
                    <a:pt x="3781" y="7530"/>
                  </a:cubicBezTo>
                  <a:cubicBezTo>
                    <a:pt x="5892" y="7530"/>
                    <a:pt x="7562" y="5861"/>
                    <a:pt x="7562" y="3781"/>
                  </a:cubicBezTo>
                  <a:cubicBezTo>
                    <a:pt x="7562" y="1670"/>
                    <a:pt x="5892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36"/>
          <p:cNvGrpSpPr/>
          <p:nvPr/>
        </p:nvGrpSpPr>
        <p:grpSpPr>
          <a:xfrm>
            <a:off x="6399046" y="4226962"/>
            <a:ext cx="420796" cy="371887"/>
            <a:chOff x="-3137650" y="2787000"/>
            <a:chExt cx="291450" cy="257575"/>
          </a:xfrm>
        </p:grpSpPr>
        <p:sp>
          <p:nvSpPr>
            <p:cNvPr id="423" name="Google Shape;423;p36"/>
            <p:cNvSpPr/>
            <p:nvPr/>
          </p:nvSpPr>
          <p:spPr>
            <a:xfrm>
              <a:off x="-3137650" y="2787000"/>
              <a:ext cx="291450" cy="257575"/>
            </a:xfrm>
            <a:custGeom>
              <a:rect b="b" l="l" r="r" t="t"/>
              <a:pathLst>
                <a:path extrusionOk="0" h="10303" w="11658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-3104575" y="28208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-3069900" y="282087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-3035250" y="282087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-3002175" y="2820875"/>
              <a:ext cx="121325" cy="17350"/>
            </a:xfrm>
            <a:custGeom>
              <a:rect b="b" l="l" r="r" t="t"/>
              <a:pathLst>
                <a:path extrusionOk="0" h="694" w="4853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-2948625" y="2907300"/>
              <a:ext cx="52025" cy="85300"/>
            </a:xfrm>
            <a:custGeom>
              <a:rect b="b" l="l" r="r" t="t"/>
              <a:pathLst>
                <a:path extrusionOk="0" h="3412" w="2081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-3088025" y="2907300"/>
              <a:ext cx="53575" cy="85300"/>
            </a:xfrm>
            <a:custGeom>
              <a:rect b="b" l="l" r="r" t="t"/>
              <a:pathLst>
                <a:path extrusionOk="0" h="3412" w="2143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-3019500" y="2888975"/>
              <a:ext cx="54375" cy="119400"/>
            </a:xfrm>
            <a:custGeom>
              <a:rect b="b" l="l" r="r" t="t"/>
              <a:pathLst>
                <a:path extrusionOk="0" h="4776" w="2175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6"/>
          <p:cNvSpPr txBox="1"/>
          <p:nvPr>
            <p:ph idx="12" type="sldNum"/>
          </p:nvPr>
        </p:nvSpPr>
        <p:spPr>
          <a:xfrm>
            <a:off x="8529834" y="48320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/>
          <p:nvPr>
            <p:ph type="title"/>
          </p:nvPr>
        </p:nvSpPr>
        <p:spPr>
          <a:xfrm>
            <a:off x="137160" y="111120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EEEEE"/>
                </a:solidFill>
              </a:rPr>
              <a:t>Who does aiXplain empower?</a:t>
            </a:r>
            <a:endParaRPr/>
          </a:p>
        </p:txBody>
      </p:sp>
      <p:grpSp>
        <p:nvGrpSpPr>
          <p:cNvPr id="437" name="Google Shape;437;p37"/>
          <p:cNvGrpSpPr/>
          <p:nvPr/>
        </p:nvGrpSpPr>
        <p:grpSpPr>
          <a:xfrm>
            <a:off x="137154" y="613818"/>
            <a:ext cx="2897187" cy="4229046"/>
            <a:chOff x="976654" y="1263820"/>
            <a:chExt cx="2710184" cy="3956077"/>
          </a:xfrm>
        </p:grpSpPr>
        <p:sp>
          <p:nvSpPr>
            <p:cNvPr id="438" name="Google Shape;438;p37"/>
            <p:cNvSpPr/>
            <p:nvPr/>
          </p:nvSpPr>
          <p:spPr>
            <a:xfrm>
              <a:off x="1488578" y="1582396"/>
              <a:ext cx="2198261" cy="3637501"/>
            </a:xfrm>
            <a:custGeom>
              <a:rect b="b" l="l" r="r" t="t"/>
              <a:pathLst>
                <a:path extrusionOk="0" h="43161" w="107455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17C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1431445" y="1506203"/>
              <a:ext cx="2198261" cy="3637501"/>
            </a:xfrm>
            <a:custGeom>
              <a:rect b="b" l="l" r="r" t="t"/>
              <a:pathLst>
                <a:path extrusionOk="0" h="43161" w="107455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976654" y="1263820"/>
              <a:ext cx="909562" cy="909934"/>
            </a:xfrm>
            <a:custGeom>
              <a:rect b="b" l="l" r="r" t="t"/>
              <a:pathLst>
                <a:path extrusionOk="0" h="31827" w="31814">
                  <a:moveTo>
                    <a:pt x="15907" y="1"/>
                  </a:moveTo>
                  <a:cubicBezTo>
                    <a:pt x="14776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76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17CF54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" name="Google Shape;441;p37"/>
            <p:cNvSpPr txBox="1"/>
            <p:nvPr/>
          </p:nvSpPr>
          <p:spPr>
            <a:xfrm>
              <a:off x="1886213" y="1582396"/>
              <a:ext cx="16866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Innovators </a:t>
              </a:r>
              <a:endParaRPr sz="22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42" name="Google Shape;442;p37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3" name="Google Shape;443;p37"/>
          <p:cNvGrpSpPr/>
          <p:nvPr/>
        </p:nvGrpSpPr>
        <p:grpSpPr>
          <a:xfrm>
            <a:off x="3089229" y="613818"/>
            <a:ext cx="2931323" cy="4229046"/>
            <a:chOff x="976654" y="1263820"/>
            <a:chExt cx="2742117" cy="3956077"/>
          </a:xfrm>
        </p:grpSpPr>
        <p:sp>
          <p:nvSpPr>
            <p:cNvPr id="444" name="Google Shape;444;p37"/>
            <p:cNvSpPr/>
            <p:nvPr/>
          </p:nvSpPr>
          <p:spPr>
            <a:xfrm>
              <a:off x="1488578" y="1582396"/>
              <a:ext cx="2198261" cy="3637501"/>
            </a:xfrm>
            <a:custGeom>
              <a:rect b="b" l="l" r="r" t="t"/>
              <a:pathLst>
                <a:path extrusionOk="0" h="43161" w="107455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A15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431445" y="1506203"/>
              <a:ext cx="2198261" cy="3637501"/>
            </a:xfrm>
            <a:custGeom>
              <a:rect b="b" l="l" r="r" t="t"/>
              <a:pathLst>
                <a:path extrusionOk="0" h="43161" w="107455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976654" y="1263820"/>
              <a:ext cx="909562" cy="909934"/>
            </a:xfrm>
            <a:custGeom>
              <a:rect b="b" l="l" r="r" t="t"/>
              <a:pathLst>
                <a:path extrusionOk="0" h="31827" w="31814">
                  <a:moveTo>
                    <a:pt x="15907" y="1"/>
                  </a:moveTo>
                  <a:cubicBezTo>
                    <a:pt x="14776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76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A15DFD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7" name="Google Shape;447;p37"/>
            <p:cNvSpPr txBox="1"/>
            <p:nvPr/>
          </p:nvSpPr>
          <p:spPr>
            <a:xfrm>
              <a:off x="1415671" y="2218984"/>
              <a:ext cx="2303100" cy="7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Roboto"/>
                  <a:ea typeface="Roboto"/>
                  <a:cs typeface="Roboto"/>
                  <a:sym typeface="Roboto"/>
                </a:rPr>
                <a:t>Executives and Decision Makers</a:t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Discover scalable AI solutions tailored to meet your business needs.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37"/>
            <p:cNvSpPr txBox="1"/>
            <p:nvPr/>
          </p:nvSpPr>
          <p:spPr>
            <a:xfrm>
              <a:off x="1886213" y="1582396"/>
              <a:ext cx="16866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Enterprises</a:t>
              </a:r>
              <a:endParaRPr sz="22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9" name="Google Shape;449;p37"/>
          <p:cNvGrpSpPr/>
          <p:nvPr/>
        </p:nvGrpSpPr>
        <p:grpSpPr>
          <a:xfrm>
            <a:off x="6054779" y="613818"/>
            <a:ext cx="2897187" cy="4229046"/>
            <a:chOff x="976654" y="1263820"/>
            <a:chExt cx="2710184" cy="3956077"/>
          </a:xfrm>
        </p:grpSpPr>
        <p:sp>
          <p:nvSpPr>
            <p:cNvPr id="450" name="Google Shape;450;p37"/>
            <p:cNvSpPr/>
            <p:nvPr/>
          </p:nvSpPr>
          <p:spPr>
            <a:xfrm>
              <a:off x="1488578" y="1582396"/>
              <a:ext cx="2198261" cy="3637501"/>
            </a:xfrm>
            <a:custGeom>
              <a:rect b="b" l="l" r="r" t="t"/>
              <a:pathLst>
                <a:path extrusionOk="0" h="43161" w="107455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FFD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431445" y="1506203"/>
              <a:ext cx="2198261" cy="3637501"/>
            </a:xfrm>
            <a:custGeom>
              <a:rect b="b" l="l" r="r" t="t"/>
              <a:pathLst>
                <a:path extrusionOk="0" h="43161" w="107455">
                  <a:moveTo>
                    <a:pt x="0" y="0"/>
                  </a:moveTo>
                  <a:lnTo>
                    <a:pt x="0" y="40767"/>
                  </a:lnTo>
                  <a:lnTo>
                    <a:pt x="105073" y="40767"/>
                  </a:lnTo>
                  <a:cubicBezTo>
                    <a:pt x="106395" y="40767"/>
                    <a:pt x="107454" y="41850"/>
                    <a:pt x="107454" y="43160"/>
                  </a:cubicBezTo>
                  <a:lnTo>
                    <a:pt x="107454" y="3643"/>
                  </a:lnTo>
                  <a:cubicBezTo>
                    <a:pt x="107454" y="1631"/>
                    <a:pt x="105823" y="0"/>
                    <a:pt x="10381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976654" y="1263820"/>
              <a:ext cx="909562" cy="909934"/>
            </a:xfrm>
            <a:custGeom>
              <a:rect b="b" l="l" r="r" t="t"/>
              <a:pathLst>
                <a:path extrusionOk="0" h="31827" w="31814">
                  <a:moveTo>
                    <a:pt x="15907" y="1"/>
                  </a:moveTo>
                  <a:cubicBezTo>
                    <a:pt x="14776" y="1"/>
                    <a:pt x="13693" y="453"/>
                    <a:pt x="12895" y="1251"/>
                  </a:cubicBezTo>
                  <a:lnTo>
                    <a:pt x="1251" y="12895"/>
                  </a:lnTo>
                  <a:cubicBezTo>
                    <a:pt x="441" y="13705"/>
                    <a:pt x="1" y="14776"/>
                    <a:pt x="1" y="15919"/>
                  </a:cubicBezTo>
                  <a:cubicBezTo>
                    <a:pt x="1" y="17050"/>
                    <a:pt x="441" y="18122"/>
                    <a:pt x="1251" y="18932"/>
                  </a:cubicBezTo>
                  <a:lnTo>
                    <a:pt x="12895" y="30576"/>
                  </a:lnTo>
                  <a:cubicBezTo>
                    <a:pt x="13693" y="31374"/>
                    <a:pt x="14776" y="31826"/>
                    <a:pt x="15907" y="31826"/>
                  </a:cubicBezTo>
                  <a:cubicBezTo>
                    <a:pt x="17050" y="31826"/>
                    <a:pt x="18122" y="31374"/>
                    <a:pt x="18932" y="30576"/>
                  </a:cubicBezTo>
                  <a:lnTo>
                    <a:pt x="30564" y="18932"/>
                  </a:lnTo>
                  <a:cubicBezTo>
                    <a:pt x="31374" y="18122"/>
                    <a:pt x="31814" y="17050"/>
                    <a:pt x="31814" y="15919"/>
                  </a:cubicBezTo>
                  <a:cubicBezTo>
                    <a:pt x="31814" y="14776"/>
                    <a:pt x="31374" y="13705"/>
                    <a:pt x="30564" y="12895"/>
                  </a:cubicBezTo>
                  <a:lnTo>
                    <a:pt x="18932" y="1251"/>
                  </a:lnTo>
                  <a:cubicBezTo>
                    <a:pt x="18122" y="453"/>
                    <a:pt x="17050" y="1"/>
                    <a:pt x="15907" y="1"/>
                  </a:cubicBezTo>
                  <a:close/>
                </a:path>
              </a:pathLst>
            </a:custGeom>
            <a:solidFill>
              <a:srgbClr val="FFD039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35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3" name="Google Shape;453;p37"/>
            <p:cNvSpPr txBox="1"/>
            <p:nvPr/>
          </p:nvSpPr>
          <p:spPr>
            <a:xfrm>
              <a:off x="1886260" y="1582396"/>
              <a:ext cx="1686600" cy="4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AI providers</a:t>
              </a:r>
              <a:endParaRPr sz="22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54" name="Google Shape;454;p37"/>
          <p:cNvSpPr txBox="1"/>
          <p:nvPr/>
        </p:nvSpPr>
        <p:spPr>
          <a:xfrm>
            <a:off x="3592675" y="2571750"/>
            <a:ext cx="24621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Product Managers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Enrich your product with AI and build proofs of concept in minutes.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7"/>
          <p:cNvSpPr txBox="1"/>
          <p:nvPr/>
        </p:nvSpPr>
        <p:spPr>
          <a:xfrm>
            <a:off x="3592675" y="3510925"/>
            <a:ext cx="24621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Development teams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Collaborate on AI projects in one secure shared environment with all the AI assets and tools you need.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7"/>
          <p:cNvSpPr txBox="1"/>
          <p:nvPr/>
        </p:nvSpPr>
        <p:spPr>
          <a:xfrm>
            <a:off x="592900" y="1599938"/>
            <a:ext cx="24621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Power Users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Transform your ideas into AI solutions, in minutes. Effortless, no coding, just instant results.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37"/>
          <p:cNvSpPr txBox="1"/>
          <p:nvPr/>
        </p:nvSpPr>
        <p:spPr>
          <a:xfrm>
            <a:off x="6558275" y="1617125"/>
            <a:ext cx="2325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Commercial suppliers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Expand the reach of your AI data, models, and services to an AI-hungry market.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37"/>
          <p:cNvSpPr txBox="1"/>
          <p:nvPr/>
        </p:nvSpPr>
        <p:spPr>
          <a:xfrm>
            <a:off x="627125" y="2744200"/>
            <a:ext cx="24621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Tech Enthusiasts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Develop AI solutions for your projects through aiXplain’s integrated development platform.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37"/>
          <p:cNvSpPr txBox="1"/>
          <p:nvPr/>
        </p:nvSpPr>
        <p:spPr>
          <a:xfrm>
            <a:off x="6558225" y="2744200"/>
            <a:ext cx="2325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AI developers 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Host, sell, and scale your AI value without being affiliated to an organization.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37"/>
          <p:cNvSpPr/>
          <p:nvPr/>
        </p:nvSpPr>
        <p:spPr>
          <a:xfrm>
            <a:off x="401248" y="871112"/>
            <a:ext cx="426061" cy="426074"/>
          </a:xfrm>
          <a:custGeom>
            <a:rect b="b" l="l" r="r" t="t"/>
            <a:pathLst>
              <a:path extrusionOk="0" h="12036" w="12068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37"/>
          <p:cNvGrpSpPr/>
          <p:nvPr/>
        </p:nvGrpSpPr>
        <p:grpSpPr>
          <a:xfrm>
            <a:off x="3330632" y="855528"/>
            <a:ext cx="482948" cy="457212"/>
            <a:chOff x="6679825" y="2693700"/>
            <a:chExt cx="257875" cy="258575"/>
          </a:xfrm>
        </p:grpSpPr>
        <p:sp>
          <p:nvSpPr>
            <p:cNvPr id="462" name="Google Shape;462;p37"/>
            <p:cNvSpPr/>
            <p:nvPr/>
          </p:nvSpPr>
          <p:spPr>
            <a:xfrm>
              <a:off x="6679825" y="2693700"/>
              <a:ext cx="257875" cy="258575"/>
            </a:xfrm>
            <a:custGeom>
              <a:rect b="b" l="l" r="r" t="t"/>
              <a:pathLst>
                <a:path extrusionOk="0" h="10343" w="10315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rect b="b" l="l" r="r" t="t"/>
              <a:pathLst>
                <a:path extrusionOk="0" h="10343" w="10315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37"/>
          <p:cNvGrpSpPr/>
          <p:nvPr/>
        </p:nvGrpSpPr>
        <p:grpSpPr>
          <a:xfrm>
            <a:off x="6319117" y="855571"/>
            <a:ext cx="482938" cy="463477"/>
            <a:chOff x="-62890750" y="2296300"/>
            <a:chExt cx="330825" cy="317450"/>
          </a:xfrm>
        </p:grpSpPr>
        <p:sp>
          <p:nvSpPr>
            <p:cNvPr id="465" name="Google Shape;465;p37"/>
            <p:cNvSpPr/>
            <p:nvPr/>
          </p:nvSpPr>
          <p:spPr>
            <a:xfrm>
              <a:off x="-62890750" y="2296300"/>
              <a:ext cx="313500" cy="195375"/>
            </a:xfrm>
            <a:custGeom>
              <a:rect b="b" l="l" r="r" t="t"/>
              <a:pathLst>
                <a:path extrusionOk="0" h="7815" w="1254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-62874975" y="2417475"/>
              <a:ext cx="315050" cy="196275"/>
            </a:xfrm>
            <a:custGeom>
              <a:rect b="b" l="l" r="r" t="t"/>
              <a:pathLst>
                <a:path extrusionOk="0" h="7851" w="12602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-62822225" y="2357750"/>
              <a:ext cx="193000" cy="192975"/>
            </a:xfrm>
            <a:custGeom>
              <a:rect b="b" l="l" r="r" t="t"/>
              <a:pathLst>
                <a:path extrusionOk="0" h="7719" w="772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8"/>
          <p:cNvSpPr txBox="1"/>
          <p:nvPr>
            <p:ph type="title"/>
          </p:nvPr>
        </p:nvSpPr>
        <p:spPr>
          <a:xfrm>
            <a:off x="1234440" y="1828800"/>
            <a:ext cx="7315200" cy="64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/>
              <a:t>Thank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8"/>
          <p:cNvSpPr txBox="1"/>
          <p:nvPr>
            <p:ph idx="2" type="title"/>
          </p:nvPr>
        </p:nvSpPr>
        <p:spPr>
          <a:xfrm>
            <a:off x="1234450" y="2695525"/>
            <a:ext cx="3738600" cy="109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"/>
              <a:t>Kareem Darwish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b="1" lang="en" sz="2200">
                <a:solidFill>
                  <a:srgbClr val="14D350"/>
                </a:solidFill>
              </a:rPr>
              <a:t>Principal Scientist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rPr lang="en" sz="1750"/>
              <a:t>kareem.darwish</a:t>
            </a:r>
            <a:r>
              <a:rPr lang="en" sz="1750"/>
              <a:t>@aixplain.com</a:t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74" name="Google Shape;474;p38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225485" y="1635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EEEEE"/>
                </a:solidFill>
              </a:rPr>
              <a:t>Introduction</a:t>
            </a: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 rot="5400000">
            <a:off x="5496784" y="1843035"/>
            <a:ext cx="4584783" cy="1904513"/>
            <a:chOff x="6796238" y="3158297"/>
            <a:chExt cx="1630319" cy="677257"/>
          </a:xfrm>
        </p:grpSpPr>
        <p:cxnSp>
          <p:nvCxnSpPr>
            <p:cNvPr id="133" name="Google Shape;133;p26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134" name="Google Shape;134;p26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135" name="Google Shape;135;p26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136" name="Google Shape;136;p26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grpSp>
          <p:nvGrpSpPr>
            <p:cNvPr id="137" name="Google Shape;137;p26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138" name="Google Shape;138;p26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rect b="b" l="l" r="r" t="t"/>
                <a:pathLst>
                  <a:path extrusionOk="0" h="16266" w="34368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6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rect b="b" l="l" r="r" t="t"/>
                <a:pathLst>
                  <a:path extrusionOk="0" h="16266" w="34382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6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rect b="b" l="l" r="r" t="t"/>
                <a:pathLst>
                  <a:path extrusionOk="0" h="16266" w="32852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26"/>
          <p:cNvSpPr txBox="1"/>
          <p:nvPr/>
        </p:nvSpPr>
        <p:spPr>
          <a:xfrm>
            <a:off x="225475" y="932400"/>
            <a:ext cx="6024300" cy="16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14D350"/>
                </a:solidFill>
                <a:latin typeface="Inter Medium"/>
                <a:ea typeface="Inter Medium"/>
                <a:cs typeface="Inter Medium"/>
                <a:sym typeface="Inter Medium"/>
              </a:rPr>
              <a:t>Problem statement:</a:t>
            </a:r>
            <a:endParaRPr sz="2100">
              <a:solidFill>
                <a:srgbClr val="14D350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I am an English publisher and I want to create audio summaries of my books in English, Turkish, Spanish, and French.</a:t>
            </a:r>
            <a:endParaRPr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225475" y="3106550"/>
            <a:ext cx="5903700" cy="15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nter Medium"/>
              <a:buChar char="●"/>
            </a:pPr>
            <a:r>
              <a:rPr lang="en" sz="2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How long would it take to create such a solution?</a:t>
            </a:r>
            <a:endParaRPr sz="2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nter Medium"/>
              <a:buChar char="●"/>
            </a:pPr>
            <a:r>
              <a:rPr lang="en" sz="2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Which technologies do I need?</a:t>
            </a:r>
            <a:endParaRPr sz="2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nter Medium"/>
              <a:buChar char="●"/>
            </a:pPr>
            <a:r>
              <a:rPr lang="en" sz="2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Where can I source these technologies?</a:t>
            </a:r>
            <a:endParaRPr sz="2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descr="Icon (Discovery).png" id="144" name="Google Shape;144;p26"/>
          <p:cNvPicPr preferRelativeResize="0"/>
          <p:nvPr/>
        </p:nvPicPr>
        <p:blipFill rotWithShape="1">
          <a:blip r:embed="rId3">
            <a:alphaModFix/>
          </a:blip>
          <a:srcRect b="1263" l="0" r="0" t="-14040"/>
          <a:stretch/>
        </p:blipFill>
        <p:spPr>
          <a:xfrm>
            <a:off x="7566738" y="932399"/>
            <a:ext cx="444875" cy="37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(Benchmark).png" id="145" name="Google Shape;14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1761" y="4320113"/>
            <a:ext cx="294842" cy="31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(FineTune).png" id="146" name="Google Shape;14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1148" y="3152616"/>
            <a:ext cx="356078" cy="379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(Studio).png" id="147" name="Google Shape;14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0742" y="2042503"/>
            <a:ext cx="296869" cy="37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43335" y="19819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EEEEEE"/>
                </a:solidFill>
              </a:rPr>
              <a:t>Demo</a:t>
            </a:r>
            <a:endParaRPr/>
          </a:p>
        </p:txBody>
      </p:sp>
      <p:grpSp>
        <p:nvGrpSpPr>
          <p:cNvPr id="153" name="Google Shape;153;p27"/>
          <p:cNvGrpSpPr/>
          <p:nvPr/>
        </p:nvGrpSpPr>
        <p:grpSpPr>
          <a:xfrm rot="5400000">
            <a:off x="5496784" y="1843035"/>
            <a:ext cx="4584783" cy="1904513"/>
            <a:chOff x="6796238" y="3158297"/>
            <a:chExt cx="1630319" cy="677257"/>
          </a:xfrm>
        </p:grpSpPr>
        <p:cxnSp>
          <p:nvCxnSpPr>
            <p:cNvPr id="154" name="Google Shape;154;p27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155" name="Google Shape;155;p27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156" name="Google Shape;156;p27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cxnSp>
          <p:nvCxnSpPr>
            <p:cNvPr id="157" name="Google Shape;157;p27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cap="flat" cmpd="sng" w="9525">
              <a:solidFill>
                <a:srgbClr val="A5B7C6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grpSp>
          <p:nvGrpSpPr>
            <p:cNvPr id="158" name="Google Shape;158;p27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rect b="b" l="l" r="r" t="t"/>
                <a:pathLst>
                  <a:path extrusionOk="0" h="16266" w="34368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rect b="b" l="l" r="r" t="t"/>
                <a:pathLst>
                  <a:path extrusionOk="0" h="16266" w="34382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rect b="b" l="l" r="r" t="t"/>
                <a:pathLst>
                  <a:path extrusionOk="0" h="16266" w="32852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2" name="Google Shape;162;p27"/>
          <p:cNvSpPr txBox="1"/>
          <p:nvPr/>
        </p:nvSpPr>
        <p:spPr>
          <a:xfrm>
            <a:off x="343325" y="2206650"/>
            <a:ext cx="60243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u="sng">
                <a:solidFill>
                  <a:srgbClr val="14D350"/>
                </a:solidFill>
                <a:latin typeface="Inter Medium"/>
                <a:ea typeface="Inter Medium"/>
                <a:cs typeface="Inter Medium"/>
                <a:sym typeface="Inter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https://platform.aixplain.com</a:t>
            </a:r>
            <a:r>
              <a:rPr lang="en" sz="3200">
                <a:solidFill>
                  <a:srgbClr val="14D350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endParaRPr sz="2500">
              <a:solidFill>
                <a:srgbClr val="14D350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Icon (Discovery).png" id="164" name="Google Shape;164;p27"/>
          <p:cNvPicPr preferRelativeResize="0"/>
          <p:nvPr/>
        </p:nvPicPr>
        <p:blipFill rotWithShape="1">
          <a:blip r:embed="rId4">
            <a:alphaModFix/>
          </a:blip>
          <a:srcRect b="1263" l="0" r="0" t="-14040"/>
          <a:stretch/>
        </p:blipFill>
        <p:spPr>
          <a:xfrm>
            <a:off x="7566738" y="932399"/>
            <a:ext cx="444875" cy="37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(Benchmark).png" id="165" name="Google Shape;16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1761" y="4320113"/>
            <a:ext cx="294842" cy="31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(FineTune).png" id="166" name="Google Shape;16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11148" y="3152616"/>
            <a:ext cx="356078" cy="379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 (Studio).png" id="167" name="Google Shape;16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0742" y="2042503"/>
            <a:ext cx="296869" cy="37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159760" y="1358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Platform Overview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457500" y="701000"/>
            <a:ext cx="8332500" cy="9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4049"/>
              </a:buClr>
              <a:buSzPts val="2000"/>
              <a:buFont typeface="Helvetica Neue"/>
              <a:buNone/>
            </a:pPr>
            <a:r>
              <a:rPr b="1" lang="en" sz="1700">
                <a:solidFill>
                  <a:schemeClr val="lt1"/>
                </a:solidFill>
              </a:rPr>
              <a:t>aiXplain </a:t>
            </a:r>
            <a:r>
              <a:rPr lang="en" sz="1700">
                <a:solidFill>
                  <a:schemeClr val="lt1"/>
                </a:solidFill>
              </a:rPr>
              <a:t>offers an end-to-end </a:t>
            </a:r>
            <a:r>
              <a:rPr b="1" lang="en" sz="1700">
                <a:solidFill>
                  <a:schemeClr val="lt1"/>
                </a:solidFill>
              </a:rPr>
              <a:t>AI solution development platform</a:t>
            </a:r>
            <a:r>
              <a:rPr lang="en" sz="1700">
                <a:solidFill>
                  <a:schemeClr val="lt1"/>
                </a:solidFill>
              </a:rPr>
              <a:t> with an </a:t>
            </a:r>
            <a:r>
              <a:rPr b="1" lang="en" sz="1700">
                <a:solidFill>
                  <a:schemeClr val="lt1"/>
                </a:solidFill>
              </a:rPr>
              <a:t>integrated marketplace</a:t>
            </a:r>
            <a:r>
              <a:rPr lang="en" sz="1700">
                <a:solidFill>
                  <a:schemeClr val="lt1"/>
                </a:solidFill>
              </a:rPr>
              <a:t> that takes its users from ideation all the way to deployment in a seamless no-code/low-code user friendly interface.</a:t>
            </a:r>
            <a:endParaRPr sz="14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74" name="Google Shape;174;p28"/>
          <p:cNvGrpSpPr/>
          <p:nvPr/>
        </p:nvGrpSpPr>
        <p:grpSpPr>
          <a:xfrm>
            <a:off x="3699510" y="2068727"/>
            <a:ext cx="1744896" cy="2482200"/>
            <a:chOff x="2350873" y="1866456"/>
            <a:chExt cx="1874217" cy="2482200"/>
          </a:xfrm>
        </p:grpSpPr>
        <p:sp>
          <p:nvSpPr>
            <p:cNvPr id="175" name="Google Shape;175;p28"/>
            <p:cNvSpPr/>
            <p:nvPr/>
          </p:nvSpPr>
          <p:spPr>
            <a:xfrm>
              <a:off x="2350873" y="1866456"/>
              <a:ext cx="1855500" cy="2482200"/>
            </a:xfrm>
            <a:prstGeom prst="roundRect">
              <a:avLst>
                <a:gd fmla="val 16667" name="adj"/>
              </a:avLst>
            </a:prstGeom>
            <a:solidFill>
              <a:srgbClr val="52616F"/>
            </a:solidFill>
            <a:ln cap="flat" cmpd="sng" w="19050">
              <a:solidFill>
                <a:srgbClr val="F998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con (Benchmark).png" id="176" name="Google Shape;176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29643" y="1947193"/>
              <a:ext cx="316694" cy="316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28"/>
            <p:cNvSpPr txBox="1"/>
            <p:nvPr/>
          </p:nvSpPr>
          <p:spPr>
            <a:xfrm>
              <a:off x="2557480" y="2198479"/>
              <a:ext cx="14610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99848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Benchmark</a:t>
              </a:r>
              <a:endParaRPr sz="1500">
                <a:solidFill>
                  <a:srgbClr val="F99848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78" name="Google Shape;178;p28"/>
            <p:cNvSpPr txBox="1"/>
            <p:nvPr/>
          </p:nvSpPr>
          <p:spPr>
            <a:xfrm>
              <a:off x="2369590" y="2449454"/>
              <a:ext cx="1855500" cy="15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27000" lvl="0" marL="57150" marR="419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Easy and fast way to evaluate model performance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Accurate, comprehensive, and interactive report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Granular insights on cost, quality, and latency, and bias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179" name="Google Shape;179;p28"/>
          <p:cNvGrpSpPr/>
          <p:nvPr/>
        </p:nvGrpSpPr>
        <p:grpSpPr>
          <a:xfrm>
            <a:off x="5531414" y="2063557"/>
            <a:ext cx="1744946" cy="2482200"/>
            <a:chOff x="4814916" y="1866456"/>
            <a:chExt cx="1858500" cy="2482200"/>
          </a:xfrm>
        </p:grpSpPr>
        <p:sp>
          <p:nvSpPr>
            <p:cNvPr id="180" name="Google Shape;180;p28"/>
            <p:cNvSpPr/>
            <p:nvPr/>
          </p:nvSpPr>
          <p:spPr>
            <a:xfrm>
              <a:off x="5589839" y="2809829"/>
              <a:ext cx="1036800" cy="595500"/>
            </a:xfrm>
            <a:prstGeom prst="roundRect">
              <a:avLst>
                <a:gd fmla="val 6622" name="adj"/>
              </a:avLst>
            </a:prstGeom>
            <a:solidFill>
              <a:srgbClr val="52616F"/>
            </a:solidFill>
            <a:ln cap="flat" cmpd="sng" w="31750">
              <a:solidFill>
                <a:srgbClr val="F59B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59B4F"/>
                </a:buClr>
                <a:buSzPts val="1200"/>
                <a:buFont typeface="Helvetica Neue"/>
                <a:buNone/>
              </a:pPr>
              <a:r>
                <a:rPr b="1" i="0" lang="en" sz="1200" u="none" cap="none" strike="noStrike">
                  <a:solidFill>
                    <a:srgbClr val="F59B4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Benchmark</a:t>
              </a: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4817844" y="1866456"/>
              <a:ext cx="1855500" cy="2482200"/>
            </a:xfrm>
            <a:prstGeom prst="roundRect">
              <a:avLst>
                <a:gd fmla="val 16667" name="adj"/>
              </a:avLst>
            </a:prstGeom>
            <a:solidFill>
              <a:srgbClr val="52616F"/>
            </a:solidFill>
            <a:ln cap="flat" cmpd="sng" w="19050">
              <a:solidFill>
                <a:srgbClr val="ED4DA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con (FineTune).png" id="182" name="Google Shape;18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54502" y="1951540"/>
              <a:ext cx="379250" cy="379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8"/>
            <p:cNvSpPr txBox="1"/>
            <p:nvPr/>
          </p:nvSpPr>
          <p:spPr>
            <a:xfrm>
              <a:off x="5073326" y="2245680"/>
              <a:ext cx="13416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EF4EA3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FineTune</a:t>
              </a:r>
              <a:endParaRPr sz="1500">
                <a:solidFill>
                  <a:srgbClr val="EF4EA3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84" name="Google Shape;184;p28"/>
            <p:cNvSpPr txBox="1"/>
            <p:nvPr/>
          </p:nvSpPr>
          <p:spPr>
            <a:xfrm>
              <a:off x="4814916" y="2520699"/>
              <a:ext cx="18585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27000" lvl="0" marL="57150" marR="419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Customize pre-trained models by tuning it using your data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Set up and start in seconds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Logs to monitor the convergence of the training process 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185" name="Google Shape;185;p28"/>
          <p:cNvGrpSpPr/>
          <p:nvPr/>
        </p:nvGrpSpPr>
        <p:grpSpPr>
          <a:xfrm>
            <a:off x="1867665" y="2063557"/>
            <a:ext cx="1744838" cy="2482200"/>
            <a:chOff x="7164642" y="1866456"/>
            <a:chExt cx="1861359" cy="2482200"/>
          </a:xfrm>
        </p:grpSpPr>
        <p:sp>
          <p:nvSpPr>
            <p:cNvPr id="186" name="Google Shape;186;p28"/>
            <p:cNvSpPr/>
            <p:nvPr/>
          </p:nvSpPr>
          <p:spPr>
            <a:xfrm>
              <a:off x="7164642" y="1866456"/>
              <a:ext cx="1855500" cy="2482200"/>
            </a:xfrm>
            <a:prstGeom prst="roundRect">
              <a:avLst>
                <a:gd fmla="val 16667" name="adj"/>
              </a:avLst>
            </a:prstGeom>
            <a:solidFill>
              <a:srgbClr val="52616F"/>
            </a:solidFill>
            <a:ln cap="flat" cmpd="sng" w="19050">
              <a:solidFill>
                <a:srgbClr val="A15D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con (Studio).png" id="187" name="Google Shape;187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36946" y="1951540"/>
              <a:ext cx="316694" cy="3792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8"/>
            <p:cNvSpPr txBox="1"/>
            <p:nvPr/>
          </p:nvSpPr>
          <p:spPr>
            <a:xfrm>
              <a:off x="7424490" y="2245680"/>
              <a:ext cx="13416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A15DFD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Design</a:t>
              </a:r>
              <a:endParaRPr sz="1500">
                <a:solidFill>
                  <a:srgbClr val="A15DFD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89" name="Google Shape;189;p28"/>
            <p:cNvSpPr txBox="1"/>
            <p:nvPr/>
          </p:nvSpPr>
          <p:spPr>
            <a:xfrm>
              <a:off x="7170501" y="2520687"/>
              <a:ext cx="18555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27000" lvl="0" marL="57150" marR="419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No-code/low-code AI solution building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Drag, Drop, and Connect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Deploy in minutes to a single API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Swap models inside a solution seamlessly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grpSp>
        <p:nvGrpSpPr>
          <p:cNvPr id="190" name="Google Shape;190;p28"/>
          <p:cNvGrpSpPr/>
          <p:nvPr/>
        </p:nvGrpSpPr>
        <p:grpSpPr>
          <a:xfrm>
            <a:off x="35746" y="2068725"/>
            <a:ext cx="1744912" cy="2482200"/>
            <a:chOff x="118000" y="1866456"/>
            <a:chExt cx="1855500" cy="2482200"/>
          </a:xfrm>
        </p:grpSpPr>
        <p:sp>
          <p:nvSpPr>
            <p:cNvPr id="191" name="Google Shape;191;p28"/>
            <p:cNvSpPr/>
            <p:nvPr/>
          </p:nvSpPr>
          <p:spPr>
            <a:xfrm>
              <a:off x="118000" y="1866456"/>
              <a:ext cx="1855500" cy="2482200"/>
            </a:xfrm>
            <a:prstGeom prst="roundRect">
              <a:avLst>
                <a:gd fmla="val 16667" name="adj"/>
              </a:avLst>
            </a:prstGeom>
            <a:solidFill>
              <a:srgbClr val="52616F"/>
            </a:solidFill>
            <a:ln cap="flat" cmpd="sng" w="19050">
              <a:solidFill>
                <a:srgbClr val="17CF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con (Discovery).png" id="192" name="Google Shape;192;p28"/>
            <p:cNvPicPr preferRelativeResize="0"/>
            <p:nvPr/>
          </p:nvPicPr>
          <p:blipFill rotWithShape="1">
            <a:blip r:embed="rId6">
              <a:alphaModFix/>
            </a:blip>
            <a:srcRect b="1263" l="0" r="0" t="-14040"/>
            <a:stretch/>
          </p:blipFill>
          <p:spPr>
            <a:xfrm>
              <a:off x="809160" y="1868106"/>
              <a:ext cx="473070" cy="37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8"/>
            <p:cNvSpPr txBox="1"/>
            <p:nvPr/>
          </p:nvSpPr>
          <p:spPr>
            <a:xfrm>
              <a:off x="506650" y="2204350"/>
              <a:ext cx="10782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17CF54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Discover</a:t>
              </a:r>
              <a:endParaRPr sz="1500">
                <a:solidFill>
                  <a:srgbClr val="17CF54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194" name="Google Shape;194;p28"/>
            <p:cNvSpPr txBox="1"/>
            <p:nvPr/>
          </p:nvSpPr>
          <p:spPr>
            <a:xfrm>
              <a:off x="118000" y="2449445"/>
              <a:ext cx="18555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27000" lvl="0" marL="57150" marR="419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Marketplace of 40,000+ AI assets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Standardized APIs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Open-source and proprietary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pic>
          <p:nvPicPr>
            <p:cNvPr id="195" name="Google Shape;195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8000" y="3657393"/>
              <a:ext cx="316683" cy="316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4683" y="3682718"/>
              <a:ext cx="262384" cy="266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1817" y="3689470"/>
              <a:ext cx="252528" cy="252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46799" y="3638328"/>
              <a:ext cx="473085" cy="35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8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517983" y="3641743"/>
              <a:ext cx="347985" cy="347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80391" y="3974425"/>
              <a:ext cx="316684" cy="31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672425" y="3917115"/>
              <a:ext cx="431334" cy="431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8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055558" y="3992918"/>
              <a:ext cx="379236" cy="279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8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469237" y="3992913"/>
              <a:ext cx="191516" cy="279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28"/>
          <p:cNvGrpSpPr/>
          <p:nvPr/>
        </p:nvGrpSpPr>
        <p:grpSpPr>
          <a:xfrm>
            <a:off x="7363366" y="2068732"/>
            <a:ext cx="1744901" cy="2482200"/>
            <a:chOff x="7164575" y="1784856"/>
            <a:chExt cx="1861426" cy="2482200"/>
          </a:xfrm>
        </p:grpSpPr>
        <p:sp>
          <p:nvSpPr>
            <p:cNvPr id="205" name="Google Shape;205;p28"/>
            <p:cNvSpPr/>
            <p:nvPr/>
          </p:nvSpPr>
          <p:spPr>
            <a:xfrm>
              <a:off x="7164575" y="1784856"/>
              <a:ext cx="1855500" cy="2482200"/>
            </a:xfrm>
            <a:prstGeom prst="roundRect">
              <a:avLst>
                <a:gd fmla="val 16667" name="adj"/>
              </a:avLst>
            </a:prstGeom>
            <a:solidFill>
              <a:srgbClr val="52616F"/>
            </a:solidFill>
            <a:ln cap="flat" cmpd="sng" w="19050">
              <a:solidFill>
                <a:srgbClr val="00BB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8"/>
            <p:cNvSpPr txBox="1"/>
            <p:nvPr/>
          </p:nvSpPr>
          <p:spPr>
            <a:xfrm>
              <a:off x="7421530" y="2215605"/>
              <a:ext cx="13416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BBCC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AutoMode</a:t>
              </a:r>
              <a:endParaRPr sz="1500">
                <a:solidFill>
                  <a:srgbClr val="00BBCC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  <p:sp>
          <p:nvSpPr>
            <p:cNvPr id="207" name="Google Shape;207;p28"/>
            <p:cNvSpPr txBox="1"/>
            <p:nvPr/>
          </p:nvSpPr>
          <p:spPr>
            <a:xfrm>
              <a:off x="7170501" y="2520687"/>
              <a:ext cx="1855500" cy="13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27000" lvl="0" marL="57150" marR="4194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Create the best system to process your data on a segment level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  <a:p>
              <a:pPr indent="-127000" lvl="0" marL="57150" marR="4194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lt1"/>
                </a:buClr>
                <a:buSzPts val="1100"/>
                <a:buFont typeface="Inter Medium"/>
                <a:buChar char="●"/>
              </a:pPr>
              <a:r>
                <a:rPr lang="en" sz="1100">
                  <a:solidFill>
                    <a:schemeClr val="lt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Each segment is priced based on the system that processes the data</a:t>
              </a:r>
              <a:endParaRPr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  <p:pic>
        <p:nvPicPr>
          <p:cNvPr id="208" name="Google Shape;208;p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046190" y="2137938"/>
            <a:ext cx="379249" cy="37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159760" y="1358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Platform Overview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298375" y="655325"/>
            <a:ext cx="1744800" cy="4245600"/>
          </a:xfrm>
          <a:prstGeom prst="roundRect">
            <a:avLst>
              <a:gd fmla="val 16667" name="adj"/>
            </a:avLst>
          </a:prstGeom>
          <a:solidFill>
            <a:srgbClr val="52616F"/>
          </a:solidFill>
          <a:ln cap="flat" cmpd="sng" w="19050">
            <a:solidFill>
              <a:srgbClr val="17C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 (Discovery).png" id="216" name="Google Shape;216;p29"/>
          <p:cNvPicPr preferRelativeResize="0"/>
          <p:nvPr/>
        </p:nvPicPr>
        <p:blipFill rotWithShape="1">
          <a:blip r:embed="rId3">
            <a:alphaModFix/>
          </a:blip>
          <a:srcRect b="1263" l="0" r="0" t="-14040"/>
          <a:stretch/>
        </p:blipFill>
        <p:spPr>
          <a:xfrm>
            <a:off x="948338" y="656974"/>
            <a:ext cx="444875" cy="3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/>
        </p:nvSpPr>
        <p:spPr>
          <a:xfrm>
            <a:off x="663857" y="993218"/>
            <a:ext cx="1013939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7CF54"/>
                </a:solidFill>
                <a:latin typeface="Inter Medium"/>
                <a:ea typeface="Inter Medium"/>
                <a:cs typeface="Inter Medium"/>
                <a:sym typeface="Inter Medium"/>
              </a:rPr>
              <a:t>Discover</a:t>
            </a:r>
            <a:endParaRPr sz="1500">
              <a:solidFill>
                <a:srgbClr val="17CF5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298375" y="1238332"/>
            <a:ext cx="17448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57150" marR="41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Marketplace of 40,000+ AI assets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Open-source and proprietary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Dozens of different functions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Standardized API for ALL models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219" name="Google Shape;219;p29"/>
          <p:cNvGrpSpPr/>
          <p:nvPr/>
        </p:nvGrpSpPr>
        <p:grpSpPr>
          <a:xfrm>
            <a:off x="348881" y="4103596"/>
            <a:ext cx="1643789" cy="710122"/>
            <a:chOff x="374571" y="4103596"/>
            <a:chExt cx="1643789" cy="710122"/>
          </a:xfrm>
        </p:grpSpPr>
        <p:pic>
          <p:nvPicPr>
            <p:cNvPr id="220" name="Google Shape;220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571" y="4122662"/>
              <a:ext cx="297809" cy="316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380" y="4147987"/>
              <a:ext cx="246746" cy="266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80017" y="4154739"/>
              <a:ext cx="237479" cy="252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48013" y="4103596"/>
              <a:ext cx="444890" cy="35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91115" y="4107012"/>
              <a:ext cx="327245" cy="347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1324" y="4439694"/>
              <a:ext cx="297809" cy="31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95952" y="4382384"/>
              <a:ext cx="405627" cy="431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256250" y="4458187"/>
              <a:ext cx="356634" cy="279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645274" y="4458181"/>
              <a:ext cx="180102" cy="279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29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76900" y="655295"/>
            <a:ext cx="6179886" cy="424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159760" y="1358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Platform Overview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298375" y="655325"/>
            <a:ext cx="1744800" cy="4245600"/>
          </a:xfrm>
          <a:prstGeom prst="roundRect">
            <a:avLst>
              <a:gd fmla="val 16667" name="adj"/>
            </a:avLst>
          </a:prstGeom>
          <a:solidFill>
            <a:srgbClr val="52616F"/>
          </a:solidFill>
          <a:ln cap="flat" cmpd="sng" w="19050">
            <a:solidFill>
              <a:srgbClr val="17C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 (Discovery).png" id="237" name="Google Shape;237;p30"/>
          <p:cNvPicPr preferRelativeResize="0"/>
          <p:nvPr/>
        </p:nvPicPr>
        <p:blipFill rotWithShape="1">
          <a:blip r:embed="rId3">
            <a:alphaModFix/>
          </a:blip>
          <a:srcRect b="1263" l="0" r="0" t="-14040"/>
          <a:stretch/>
        </p:blipFill>
        <p:spPr>
          <a:xfrm>
            <a:off x="948338" y="656974"/>
            <a:ext cx="444875" cy="3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0"/>
          <p:cNvSpPr txBox="1"/>
          <p:nvPr/>
        </p:nvSpPr>
        <p:spPr>
          <a:xfrm>
            <a:off x="663857" y="993218"/>
            <a:ext cx="10140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7CF54"/>
                </a:solidFill>
                <a:latin typeface="Inter Medium"/>
                <a:ea typeface="Inter Medium"/>
                <a:cs typeface="Inter Medium"/>
                <a:sym typeface="Inter Medium"/>
              </a:rPr>
              <a:t>Discover</a:t>
            </a:r>
            <a:endParaRPr sz="1500">
              <a:solidFill>
                <a:srgbClr val="17CF5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298375" y="1238332"/>
            <a:ext cx="17448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57150" marR="41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Marketplace of 40,000+ AI assets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Open-source and proprietary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Dozens of different functions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Standardized API for ALL models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240" name="Google Shape;240;p30"/>
          <p:cNvGrpSpPr/>
          <p:nvPr/>
        </p:nvGrpSpPr>
        <p:grpSpPr>
          <a:xfrm>
            <a:off x="348881" y="4103596"/>
            <a:ext cx="1643789" cy="710122"/>
            <a:chOff x="374571" y="4103596"/>
            <a:chExt cx="1643789" cy="710122"/>
          </a:xfrm>
        </p:grpSpPr>
        <p:pic>
          <p:nvPicPr>
            <p:cNvPr id="241" name="Google Shape;241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571" y="4122662"/>
              <a:ext cx="297809" cy="316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380" y="4147987"/>
              <a:ext cx="246746" cy="266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80017" y="4154739"/>
              <a:ext cx="237479" cy="252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48013" y="4103596"/>
              <a:ext cx="444890" cy="35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91115" y="4107012"/>
              <a:ext cx="327245" cy="347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1324" y="4439694"/>
              <a:ext cx="297809" cy="31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95952" y="4382384"/>
              <a:ext cx="405627" cy="431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3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256250" y="4458187"/>
              <a:ext cx="356634" cy="279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645274" y="4458181"/>
              <a:ext cx="180102" cy="279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30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02500" y="656970"/>
            <a:ext cx="6736901" cy="385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159760" y="1358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Platform Overview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298375" y="655325"/>
            <a:ext cx="1744800" cy="4245600"/>
          </a:xfrm>
          <a:prstGeom prst="roundRect">
            <a:avLst>
              <a:gd fmla="val 16667" name="adj"/>
            </a:avLst>
          </a:prstGeom>
          <a:solidFill>
            <a:srgbClr val="52616F"/>
          </a:solidFill>
          <a:ln cap="flat" cmpd="sng" w="19050">
            <a:solidFill>
              <a:srgbClr val="17C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 (Discovery).png" id="258" name="Google Shape;258;p31"/>
          <p:cNvPicPr preferRelativeResize="0"/>
          <p:nvPr/>
        </p:nvPicPr>
        <p:blipFill rotWithShape="1">
          <a:blip r:embed="rId3">
            <a:alphaModFix/>
          </a:blip>
          <a:srcRect b="1263" l="0" r="0" t="-14040"/>
          <a:stretch/>
        </p:blipFill>
        <p:spPr>
          <a:xfrm>
            <a:off x="948338" y="656974"/>
            <a:ext cx="444875" cy="3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/>
          <p:nvPr/>
        </p:nvSpPr>
        <p:spPr>
          <a:xfrm>
            <a:off x="663857" y="993218"/>
            <a:ext cx="10140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7CF54"/>
                </a:solidFill>
                <a:latin typeface="Inter Medium"/>
                <a:ea typeface="Inter Medium"/>
                <a:cs typeface="Inter Medium"/>
                <a:sym typeface="Inter Medium"/>
              </a:rPr>
              <a:t>Discover</a:t>
            </a:r>
            <a:endParaRPr sz="1500">
              <a:solidFill>
                <a:srgbClr val="17CF5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60" name="Google Shape;260;p31"/>
          <p:cNvSpPr txBox="1"/>
          <p:nvPr/>
        </p:nvSpPr>
        <p:spPr>
          <a:xfrm>
            <a:off x="298375" y="1238332"/>
            <a:ext cx="17448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57150" marR="41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Marketplace of 40,000+ AI assets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Open-source and proprietary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Dozens of different functions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Standardized API for ALL models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261" name="Google Shape;261;p31"/>
          <p:cNvGrpSpPr/>
          <p:nvPr/>
        </p:nvGrpSpPr>
        <p:grpSpPr>
          <a:xfrm>
            <a:off x="348881" y="4103596"/>
            <a:ext cx="1643789" cy="710122"/>
            <a:chOff x="374571" y="4103596"/>
            <a:chExt cx="1643789" cy="710122"/>
          </a:xfrm>
        </p:grpSpPr>
        <p:pic>
          <p:nvPicPr>
            <p:cNvPr id="262" name="Google Shape;262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571" y="4122662"/>
              <a:ext cx="297809" cy="316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380" y="4147987"/>
              <a:ext cx="246746" cy="266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80017" y="4154739"/>
              <a:ext cx="237479" cy="252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48013" y="4103596"/>
              <a:ext cx="444890" cy="35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91115" y="4107012"/>
              <a:ext cx="327245" cy="347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3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1324" y="4439694"/>
              <a:ext cx="297809" cy="31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95952" y="4382384"/>
              <a:ext cx="405627" cy="431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256250" y="4458187"/>
              <a:ext cx="356634" cy="279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3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645274" y="4458181"/>
              <a:ext cx="180102" cy="279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31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" name="Google Shape;272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81725" y="656970"/>
            <a:ext cx="6450458" cy="385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159760" y="1358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Platform Overview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298375" y="655325"/>
            <a:ext cx="1744800" cy="4245600"/>
          </a:xfrm>
          <a:prstGeom prst="roundRect">
            <a:avLst>
              <a:gd fmla="val 16667" name="adj"/>
            </a:avLst>
          </a:prstGeom>
          <a:solidFill>
            <a:srgbClr val="52616F"/>
          </a:solidFill>
          <a:ln cap="flat" cmpd="sng" w="19050">
            <a:solidFill>
              <a:srgbClr val="17CF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 (Discovery).png" id="279" name="Google Shape;279;p32"/>
          <p:cNvPicPr preferRelativeResize="0"/>
          <p:nvPr/>
        </p:nvPicPr>
        <p:blipFill rotWithShape="1">
          <a:blip r:embed="rId3">
            <a:alphaModFix/>
          </a:blip>
          <a:srcRect b="1263" l="0" r="0" t="-14040"/>
          <a:stretch/>
        </p:blipFill>
        <p:spPr>
          <a:xfrm>
            <a:off x="948338" y="656974"/>
            <a:ext cx="444875" cy="3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/>
          <p:nvPr/>
        </p:nvSpPr>
        <p:spPr>
          <a:xfrm>
            <a:off x="663857" y="993218"/>
            <a:ext cx="10140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7CF54"/>
                </a:solidFill>
                <a:latin typeface="Inter Medium"/>
                <a:ea typeface="Inter Medium"/>
                <a:cs typeface="Inter Medium"/>
                <a:sym typeface="Inter Medium"/>
              </a:rPr>
              <a:t>Discover</a:t>
            </a:r>
            <a:endParaRPr sz="1500">
              <a:solidFill>
                <a:srgbClr val="17CF5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298375" y="1238332"/>
            <a:ext cx="17448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57150" marR="41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Marketplace of 40,000+ AI assets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Open-source and proprietary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Dozens of different functions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Standardized API for ALL models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282" name="Google Shape;282;p32"/>
          <p:cNvGrpSpPr/>
          <p:nvPr/>
        </p:nvGrpSpPr>
        <p:grpSpPr>
          <a:xfrm>
            <a:off x="348881" y="4103596"/>
            <a:ext cx="1643789" cy="710122"/>
            <a:chOff x="374571" y="4103596"/>
            <a:chExt cx="1643789" cy="710122"/>
          </a:xfrm>
        </p:grpSpPr>
        <p:pic>
          <p:nvPicPr>
            <p:cNvPr id="283" name="Google Shape;28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4571" y="4122662"/>
              <a:ext cx="297809" cy="316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2380" y="4147987"/>
              <a:ext cx="246746" cy="266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80017" y="4154739"/>
              <a:ext cx="237479" cy="252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48013" y="4103596"/>
              <a:ext cx="444890" cy="35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91115" y="4107012"/>
              <a:ext cx="327245" cy="347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21324" y="4439694"/>
              <a:ext cx="297809" cy="316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95952" y="4382384"/>
              <a:ext cx="405627" cy="431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256250" y="4458187"/>
              <a:ext cx="356634" cy="279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3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645274" y="4458181"/>
              <a:ext cx="180102" cy="279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02475" y="656970"/>
            <a:ext cx="6434673" cy="3852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126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/>
          <p:nvPr>
            <p:ph type="title"/>
          </p:nvPr>
        </p:nvSpPr>
        <p:spPr>
          <a:xfrm>
            <a:off x="159760" y="135845"/>
            <a:ext cx="7543800" cy="457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Platform Overview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99" name="Google Shape;299;p33"/>
          <p:cNvSpPr txBox="1"/>
          <p:nvPr>
            <p:ph idx="12" type="sldNum"/>
          </p:nvPr>
        </p:nvSpPr>
        <p:spPr>
          <a:xfrm>
            <a:off x="8556784" y="4749851"/>
            <a:ext cx="548700" cy="3846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925" y="655350"/>
            <a:ext cx="6365251" cy="413989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/>
          <p:nvPr/>
        </p:nvSpPr>
        <p:spPr>
          <a:xfrm>
            <a:off x="280275" y="655345"/>
            <a:ext cx="1739400" cy="4094400"/>
          </a:xfrm>
          <a:prstGeom prst="roundRect">
            <a:avLst>
              <a:gd fmla="val 16667" name="adj"/>
            </a:avLst>
          </a:prstGeom>
          <a:solidFill>
            <a:srgbClr val="52616F"/>
          </a:solidFill>
          <a:ln cap="flat" cmpd="sng" w="19050">
            <a:solidFill>
              <a:srgbClr val="A15DF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con (Studio).png" id="302" name="Google Shape;30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223" y="740441"/>
            <a:ext cx="296869" cy="37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/>
        </p:nvSpPr>
        <p:spPr>
          <a:xfrm>
            <a:off x="523847" y="1034581"/>
            <a:ext cx="1257616" cy="3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15DFD"/>
                </a:solidFill>
                <a:latin typeface="Inter Medium"/>
                <a:ea typeface="Inter Medium"/>
                <a:cs typeface="Inter Medium"/>
                <a:sym typeface="Inter Medium"/>
              </a:rPr>
              <a:t>Design</a:t>
            </a:r>
            <a:endParaRPr sz="1500">
              <a:solidFill>
                <a:srgbClr val="A15DF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285758" y="1309588"/>
            <a:ext cx="1739346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57150" marR="419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No-code/low-code AI solution building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Drag, Drop, and Connect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Deploy in minutes to a single API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Swap models inside a solution seamlessly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All models are standardized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127000" lvl="0" marL="57150" marR="4194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Inter Medium"/>
              <a:buChar char="●"/>
            </a:pPr>
            <a:r>
              <a:rPr lang="en" sz="11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All models can talk to each other</a:t>
            </a:r>
            <a:endParaRPr sz="1100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iXplain Template Jan 2023">
  <a:themeElements>
    <a:clrScheme name="aiXplain Template Jan 202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