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7" r:id="rId2"/>
    <p:sldId id="501" r:id="rId3"/>
    <p:sldId id="504" r:id="rId4"/>
    <p:sldId id="505" r:id="rId5"/>
    <p:sldId id="506" r:id="rId6"/>
    <p:sldId id="507" r:id="rId7"/>
    <p:sldId id="508" r:id="rId8"/>
    <p:sldId id="509" r:id="rId9"/>
    <p:sldId id="567" r:id="rId10"/>
    <p:sldId id="502" r:id="rId11"/>
    <p:sldId id="541" r:id="rId12"/>
    <p:sldId id="569" r:id="rId13"/>
    <p:sldId id="570" r:id="rId14"/>
    <p:sldId id="510" r:id="rId15"/>
    <p:sldId id="516" r:id="rId16"/>
    <p:sldId id="517" r:id="rId17"/>
    <p:sldId id="545" r:id="rId18"/>
    <p:sldId id="521" r:id="rId19"/>
    <p:sldId id="571" r:id="rId20"/>
    <p:sldId id="572" r:id="rId21"/>
    <p:sldId id="573" r:id="rId22"/>
    <p:sldId id="519" r:id="rId23"/>
    <p:sldId id="574" r:id="rId24"/>
    <p:sldId id="554" r:id="rId25"/>
    <p:sldId id="551" r:id="rId26"/>
    <p:sldId id="553" r:id="rId27"/>
    <p:sldId id="525" r:id="rId28"/>
    <p:sldId id="548" r:id="rId29"/>
    <p:sldId id="526" r:id="rId30"/>
    <p:sldId id="527" r:id="rId31"/>
    <p:sldId id="528" r:id="rId32"/>
    <p:sldId id="550" r:id="rId33"/>
    <p:sldId id="531" r:id="rId34"/>
    <p:sldId id="578" r:id="rId35"/>
    <p:sldId id="532" r:id="rId36"/>
    <p:sldId id="579" r:id="rId37"/>
    <p:sldId id="580" r:id="rId38"/>
    <p:sldId id="561" r:id="rId39"/>
    <p:sldId id="537" r:id="rId40"/>
    <p:sldId id="565" r:id="rId41"/>
    <p:sldId id="486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88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3F0B85-5FB2-4FA7-A859-2679C5E6CE41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68EA61-7F56-401F-98F2-545C61B58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903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4FDCC-7F0A-3E4E-9157-EFF4A3E0812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9337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4FDCC-7F0A-3E4E-9157-EFF4A3E0812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8800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4FDCC-7F0A-3E4E-9157-EFF4A3E0812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5219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4FDCC-7F0A-3E4E-9157-EFF4A3E0812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379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4FDCC-7F0A-3E4E-9157-EFF4A3E0812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6355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4FDCC-7F0A-3E4E-9157-EFF4A3E0812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4059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4FDCC-7F0A-3E4E-9157-EFF4A3E0812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8738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4FDCC-7F0A-3E4E-9157-EFF4A3E0812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592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4FDCC-7F0A-3E4E-9157-EFF4A3E0812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2929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4FDCC-7F0A-3E4E-9157-EFF4A3E0812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9043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4FDCC-7F0A-3E4E-9157-EFF4A3E0812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09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4FDCC-7F0A-3E4E-9157-EFF4A3E0812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824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4FDCC-7F0A-3E4E-9157-EFF4A3E0812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58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4FDCC-7F0A-3E4E-9157-EFF4A3E0812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236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4FDCC-7F0A-3E4E-9157-EFF4A3E0812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142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4FDCC-7F0A-3E4E-9157-EFF4A3E0812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352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4FDCC-7F0A-3E4E-9157-EFF4A3E0812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146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4FDCC-7F0A-3E4E-9157-EFF4A3E0812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728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4FDCC-7F0A-3E4E-9157-EFF4A3E0812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594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18E1B89-2C26-4465-A06B-F830735C97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06B7883B-C6FD-44C1-B2CD-2DC0B85667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D29B27E-D722-4AB4-9F8C-AE18E75AC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21520-EABC-42F3-A92B-6C44D606BF79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670FDDD-601F-4D80-A519-D327424A1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00EEDBF-21AB-4BEC-AE48-AFA3CEA6B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39859-4346-43CF-BE41-4FA4D4B41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508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C386D3C-583E-47A0-A3B9-214055DFD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8FA288EF-AD32-4C0E-8AE6-3167CA50F0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498F080-D44E-4716-995D-C3BA7BB0E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21520-EABC-42F3-A92B-6C44D606BF79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921E5FA-BFDE-4277-B32F-5A685725E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CBB4AD3-D22E-4675-9FBC-74F6CB785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39859-4346-43CF-BE41-4FA4D4B41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676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EDB48D22-BC50-415D-A96B-43D79AF752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A9377E3A-81C5-4CBE-BD5B-544EE1A8CF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A0C660C-5DCF-47D4-80D9-26A8479F2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21520-EABC-42F3-A92B-6C44D606BF79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346B1BD-4843-4A93-86C7-70B92DF26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1289CEF-C7A4-4AF9-B170-1384F4F44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39859-4346-43CF-BE41-4FA4D4B41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327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2192001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8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"/>
          <p:cNvSpPr>
            <a:spLocks noGrp="1"/>
          </p:cNvSpPr>
          <p:nvPr>
            <p:ph type="pic" sz="quarter" idx="16"/>
          </p:nvPr>
        </p:nvSpPr>
        <p:spPr>
          <a:xfrm>
            <a:off x="839603" y="1792288"/>
            <a:ext cx="3957670" cy="2109013"/>
          </a:xfrm>
          <a:prstGeom prst="rect">
            <a:avLst/>
          </a:prstGeom>
        </p:spPr>
      </p:sp>
      <p:sp>
        <p:nvSpPr>
          <p:cNvPr id="4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839602" y="3982219"/>
            <a:ext cx="1946964" cy="2094725"/>
          </a:xfrm>
          <a:prstGeom prst="rect">
            <a:avLst/>
          </a:prstGeom>
        </p:spPr>
      </p:sp>
      <p:sp>
        <p:nvSpPr>
          <p:cNvPr id="5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902544" y="1792288"/>
            <a:ext cx="2336723" cy="4284656"/>
          </a:xfrm>
          <a:prstGeom prst="rect">
            <a:avLst/>
          </a:prstGeom>
        </p:spPr>
      </p:sp>
      <p:sp>
        <p:nvSpPr>
          <p:cNvPr id="6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7340309" y="4027489"/>
            <a:ext cx="3957670" cy="2049456"/>
          </a:xfrm>
          <a:prstGeom prst="rect">
            <a:avLst/>
          </a:prstGeom>
        </p:spPr>
      </p:sp>
      <p:sp>
        <p:nvSpPr>
          <p:cNvPr id="7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2871073" y="3982219"/>
            <a:ext cx="1946964" cy="2094725"/>
          </a:xfrm>
          <a:prstGeom prst="rect">
            <a:avLst/>
          </a:prstGeom>
        </p:spPr>
      </p:sp>
      <p:sp>
        <p:nvSpPr>
          <p:cNvPr id="8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7340309" y="1792289"/>
            <a:ext cx="3957670" cy="2142328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35599166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2192001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2835731" y="3201831"/>
            <a:ext cx="6520540" cy="219476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0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668486" y="2709809"/>
            <a:ext cx="4855030" cy="31427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3668486" y="2325557"/>
            <a:ext cx="4855030" cy="31427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 baseline="0">
                <a:solidFill>
                  <a:srgbClr val="363F49"/>
                </a:solidFill>
                <a:latin typeface="+mj-lt"/>
                <a:ea typeface="Pacifico" panose="02000000000000000000" pitchFamily="2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705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024E8FD-BAB5-42F3-9657-A3899C45B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7843DEA-5E0A-49A8-844B-B9BC6706D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CA97459-7D3B-4AC6-9D5B-8C36D207E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21520-EABC-42F3-A92B-6C44D606BF79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603DCF7-6A5E-4081-A7D7-49F586CBA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2F0CDB6-CA08-4B20-9440-08C06F0BA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39859-4346-43CF-BE41-4FA4D4B41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279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D09B8CE-D126-4CD6-80C1-5B0D0EB2A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17CC43C-B5F5-4A8D-93A6-786BE6DED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295B235-2F88-409D-8C0D-B92D79229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21520-EABC-42F3-A92B-6C44D606BF79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0DD5258-B73B-40E2-A690-2AC5F2F18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8CB2908-78B5-41B2-BC37-043FE05D4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39859-4346-43CF-BE41-4FA4D4B41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05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EF4EF4E-6672-46E8-B676-1B8ADA54E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F58C334-960B-4775-8C6D-FD8991A379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052FE38D-F9D7-4769-8470-C98E8D1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3852ED9-6D59-4B1E-921D-BB5C8AD29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21520-EABC-42F3-A92B-6C44D606BF79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74D7788F-B52A-4AE0-9118-71AF36A23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40E6FDED-3248-462D-8F58-4BFC365C2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39859-4346-43CF-BE41-4FA4D4B41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497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608542B-7596-448F-AD20-9D0038F0E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14AABFB-3482-4867-B7CC-49674D7B4B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B8262261-648B-49D1-B01E-1483B7C73A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FBE686C5-5567-41C9-B983-66BBF52557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52AFDF2E-4342-46D7-BD28-AEC1CB79CB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5B4DE177-3ABC-481E-B9F4-E4DBDB5EF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21520-EABC-42F3-A92B-6C44D606BF79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3AC03D53-8B35-44AA-8918-BFF28518B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6AD596AA-EAC7-44E7-8EAB-DA9A4CBC7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39859-4346-43CF-BE41-4FA4D4B41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13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0238F80-B481-4148-8D13-E93C7D3D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D0FBEA99-B63A-43AF-8438-46274E5AA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21520-EABC-42F3-A92B-6C44D606BF79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4EEB7257-EB1F-4285-86FA-3FCBE5146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52940676-4097-4388-9D84-9552DE46E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39859-4346-43CF-BE41-4FA4D4B41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456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8AFD0FBD-AB23-4D7E-B97A-5A64565C2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21520-EABC-42F3-A92B-6C44D606BF79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49F9D2D0-2D22-4E45-9167-A8D6541B7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0C11C44D-139C-485A-A510-58F4D32B1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39859-4346-43CF-BE41-4FA4D4B41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036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C4F901A-B5E5-4BEE-ACD9-11A486767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672C154-6934-4250-B0CD-9D1B59964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F8B13D89-0C03-4A8B-AD2E-768ACCD20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C027681C-9798-4AD9-B927-B3020A4F0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21520-EABC-42F3-A92B-6C44D606BF79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3310F6F-E86E-4A6B-911B-CB82E5DA9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A8C4EE2-78BC-4A07-AB3B-95195900C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39859-4346-43CF-BE41-4FA4D4B41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617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3C9C2FC-7156-4EAF-9A5F-D936BD3EC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EE17DA83-BBA4-476A-8453-65BE47D948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16F78F85-8719-4379-AF71-DBD7B5ED71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B02815D-DBFC-4E94-AAF3-0ABD386FE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21520-EABC-42F3-A92B-6C44D606BF79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B28C5DB1-6B6D-4E8D-B51C-184A9B37B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40AAA76B-0024-48C5-ABFF-4D3C47952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39859-4346-43CF-BE41-4FA4D4B41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564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0C2C7914-2E01-4DFE-9F03-8F160235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B19845E9-D676-4DF0-B547-48EB99D520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BB1DBDB-1005-46E4-AA9F-B44F931345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21520-EABC-42F3-A92B-6C44D606BF79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956CBC6-33EA-4425-B2C9-0B2C0F519D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C32418A-5CB6-44EA-A3FE-76B8523043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39859-4346-43CF-BE41-4FA4D4B41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781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L4KBBAwF_bE" TargetMode="External"/><Relationship Id="rId5" Type="http://schemas.openxmlformats.org/officeDocument/2006/relationships/image" Target="../media/image19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F8DcgFDT9sc" TargetMode="External"/><Relationship Id="rId5" Type="http://schemas.openxmlformats.org/officeDocument/2006/relationships/image" Target="../media/image20.jpe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N3LTxdoSZiI?feature=oembed" TargetMode="External"/><Relationship Id="rId5" Type="http://schemas.openxmlformats.org/officeDocument/2006/relationships/image" Target="../media/image29.jpe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hsEKTo7V04" TargetMode="Externa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Vmp0uGtShk" TargetMode="Externa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x_bgoTF7bs" TargetMode="Externa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ppFvq2quQ0" TargetMode="Externa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K1szio7PyA" TargetMode="Externa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4.mp4"/><Relationship Id="rId7" Type="http://schemas.openxmlformats.org/officeDocument/2006/relationships/image" Target="../media/image3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E9JOadfFFw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FApkHz7Q-U" TargetMode="Externa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8RILnqPxo1s" TargetMode="Externa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Cdxqn0fcnE" TargetMode="Externa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3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" y="0"/>
            <a:ext cx="12192000" cy="685800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0" y="20648"/>
            <a:ext cx="12193588" cy="6860680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1" dirty="0">
                <a:latin typeface="Montserrat"/>
              </a:rPr>
              <a:t>Reinforcement Learning</a:t>
            </a:r>
          </a:p>
          <a:p>
            <a:pPr algn="ctr">
              <a:defRPr/>
            </a:pPr>
            <a:r>
              <a:rPr lang="en-US" sz="1801" dirty="0">
                <a:latin typeface="Montserrat"/>
              </a:rPr>
              <a:t>Next Step in Applied Machine Learning Revolution</a:t>
            </a:r>
          </a:p>
          <a:p>
            <a:pPr algn="ctr">
              <a:defRPr/>
            </a:pPr>
            <a:endParaRPr lang="en-US" sz="1801" dirty="0">
              <a:latin typeface="Montserrat"/>
            </a:endParaRPr>
          </a:p>
          <a:p>
            <a:pPr algn="ctr">
              <a:defRPr/>
            </a:pPr>
            <a:r>
              <a:rPr lang="en-US" sz="1801" dirty="0">
                <a:latin typeface="Montserrat"/>
              </a:rPr>
              <a:t>Assoc. Prof. Nazim Kemal Ure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583076" y="6117804"/>
            <a:ext cx="4991462" cy="1924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>
              <a:lnSpc>
                <a:spcPct val="110000"/>
              </a:lnSpc>
              <a:spcAft>
                <a:spcPts val="400"/>
              </a:spcAft>
            </a:pPr>
            <a:r>
              <a:rPr lang="en-AU" altLang="en-US" sz="1200" spc="6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AI.ITU.EDU.TR</a:t>
            </a:r>
            <a:endParaRPr lang="en-US" altLang="en-US" sz="1200" spc="600" dirty="0">
              <a:solidFill>
                <a:schemeClr val="bg1"/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480313" y="5087850"/>
            <a:ext cx="5094226" cy="4616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/>
            <a:r>
              <a:rPr lang="tr-TR" altLang="en-US" sz="1500" noProof="1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Artificial Intelligence and Data Science </a:t>
            </a:r>
          </a:p>
          <a:p>
            <a:pPr algn="r"/>
            <a:r>
              <a:rPr lang="tr-TR" altLang="en-US" sz="1500" noProof="1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Applied Research Center</a:t>
            </a:r>
            <a:endParaRPr lang="en-AU" altLang="en-US" sz="1500" noProof="1">
              <a:solidFill>
                <a:schemeClr val="bg1"/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22" y="4058886"/>
            <a:ext cx="2298016" cy="82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7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3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5" grpId="0" animBg="1"/>
      <p:bldP spid="43" grpId="0"/>
      <p:bldP spid="4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Resim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801" y="6186508"/>
            <a:ext cx="800031" cy="286355"/>
          </a:xfrm>
          <a:prstGeom prst="rect">
            <a:avLst/>
          </a:prstGeom>
        </p:spPr>
      </p:pic>
      <p:sp>
        <p:nvSpPr>
          <p:cNvPr id="56" name="Text Placeholder 14"/>
          <p:cNvSpPr txBox="1">
            <a:spLocks/>
          </p:cNvSpPr>
          <p:nvPr/>
        </p:nvSpPr>
        <p:spPr>
          <a:xfrm>
            <a:off x="277325" y="209321"/>
            <a:ext cx="8029277" cy="755210"/>
          </a:xfrm>
          <a:prstGeom prst="rect">
            <a:avLst/>
          </a:prstGeom>
          <a:noFill/>
        </p:spPr>
        <p:txBody>
          <a:bodyPr/>
          <a:lstStyle>
            <a:lvl1pPr marL="343037" indent="-343037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32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3247" indent="-285864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457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840" indent="-228691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223" indent="-228691" algn="l" defTabSz="457383" rtl="0" eaLnBrk="1" latinLnBrk="0" hangingPunct="1">
              <a:spcBef>
                <a:spcPct val="20000"/>
              </a:spcBef>
              <a:buFont typeface="Arial"/>
              <a:buChar char="»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606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989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30372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7754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800" b="1" spc="300" noProof="1">
                <a:gradFill>
                  <a:gsLst>
                    <a:gs pos="28000">
                      <a:schemeClr val="accent1"/>
                    </a:gs>
                    <a:gs pos="100000">
                      <a:srgbClr val="D1445F"/>
                    </a:gs>
                  </a:gsLst>
                  <a:lin ang="13500000" scaled="1"/>
                </a:gradFill>
                <a:latin typeface="Montserrat Light" charset="0"/>
                <a:ea typeface="Montserrat Light" charset="0"/>
                <a:cs typeface="Montserrat Light" charset="0"/>
              </a:rPr>
              <a:t>Deep Learning</a:t>
            </a:r>
            <a:endParaRPr lang="en-US" sz="1800" spc="300" noProof="1">
              <a:gradFill>
                <a:gsLst>
                  <a:gs pos="28000">
                    <a:schemeClr val="accent1"/>
                  </a:gs>
                  <a:gs pos="100000">
                    <a:srgbClr val="D1445F"/>
                  </a:gs>
                </a:gsLst>
                <a:lin ang="13500000" scaled="1"/>
              </a:gra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878" y="1732069"/>
            <a:ext cx="11288024" cy="3306755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3B921094-C4C2-40E7-982F-15106F6EA34B}"/>
              </a:ext>
            </a:extLst>
          </p:cNvPr>
          <p:cNvSpPr txBox="1"/>
          <p:nvPr/>
        </p:nvSpPr>
        <p:spPr>
          <a:xfrm>
            <a:off x="277325" y="6472863"/>
            <a:ext cx="1211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Ref: Levine</a:t>
            </a:r>
          </a:p>
        </p:txBody>
      </p:sp>
    </p:spTree>
    <p:extLst>
      <p:ext uri="{BB962C8B-B14F-4D97-AF65-F5344CB8AC3E}">
        <p14:creationId xmlns:p14="http://schemas.microsoft.com/office/powerpoint/2010/main" val="2580663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Resim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801" y="6186508"/>
            <a:ext cx="800031" cy="286355"/>
          </a:xfrm>
          <a:prstGeom prst="rect">
            <a:avLst/>
          </a:prstGeom>
        </p:spPr>
      </p:pic>
      <p:sp>
        <p:nvSpPr>
          <p:cNvPr id="56" name="Text Placeholder 14"/>
          <p:cNvSpPr txBox="1">
            <a:spLocks/>
          </p:cNvSpPr>
          <p:nvPr/>
        </p:nvSpPr>
        <p:spPr>
          <a:xfrm>
            <a:off x="277325" y="209321"/>
            <a:ext cx="8029277" cy="755210"/>
          </a:xfrm>
          <a:prstGeom prst="rect">
            <a:avLst/>
          </a:prstGeom>
          <a:noFill/>
        </p:spPr>
        <p:txBody>
          <a:bodyPr/>
          <a:lstStyle>
            <a:lvl1pPr marL="343037" indent="-343037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32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3247" indent="-285864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457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840" indent="-228691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223" indent="-228691" algn="l" defTabSz="457383" rtl="0" eaLnBrk="1" latinLnBrk="0" hangingPunct="1">
              <a:spcBef>
                <a:spcPct val="20000"/>
              </a:spcBef>
              <a:buFont typeface="Arial"/>
              <a:buChar char="»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606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989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30372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7754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800" b="1" spc="300" noProof="1">
                <a:gradFill>
                  <a:gsLst>
                    <a:gs pos="28000">
                      <a:schemeClr val="accent1"/>
                    </a:gs>
                    <a:gs pos="100000">
                      <a:srgbClr val="D1445F"/>
                    </a:gs>
                  </a:gsLst>
                  <a:lin ang="13500000" scaled="1"/>
                </a:gradFill>
                <a:latin typeface="Montserrat Light" charset="0"/>
                <a:ea typeface="Montserrat Light" charset="0"/>
                <a:cs typeface="Montserrat Light" charset="0"/>
              </a:rPr>
              <a:t>Deep </a:t>
            </a:r>
            <a:r>
              <a:rPr lang="tr-TR" sz="2800" b="1" spc="300" noProof="1">
                <a:gradFill>
                  <a:gsLst>
                    <a:gs pos="28000">
                      <a:schemeClr val="accent1"/>
                    </a:gs>
                    <a:gs pos="100000">
                      <a:srgbClr val="D1445F"/>
                    </a:gs>
                  </a:gsLst>
                  <a:lin ang="13500000" scaled="1"/>
                </a:gradFill>
                <a:latin typeface="Montserrat Light" charset="0"/>
                <a:ea typeface="Montserrat Light" charset="0"/>
                <a:cs typeface="Montserrat Light" charset="0"/>
              </a:rPr>
              <a:t>Re</a:t>
            </a:r>
            <a:r>
              <a:rPr lang="en-US" sz="2800" b="1" spc="300" noProof="1">
                <a:gradFill>
                  <a:gsLst>
                    <a:gs pos="28000">
                      <a:schemeClr val="accent1"/>
                    </a:gs>
                    <a:gs pos="100000">
                      <a:srgbClr val="D1445F"/>
                    </a:gs>
                  </a:gsLst>
                  <a:lin ang="13500000" scaled="1"/>
                </a:gradFill>
                <a:latin typeface="Montserrat Light" charset="0"/>
                <a:ea typeface="Montserrat Light" charset="0"/>
                <a:cs typeface="Montserrat Light" charset="0"/>
              </a:rPr>
              <a:t>inforcement Learning</a:t>
            </a:r>
            <a:endParaRPr lang="en-US" sz="1800" spc="300" noProof="1">
              <a:gradFill>
                <a:gsLst>
                  <a:gs pos="28000">
                    <a:schemeClr val="accent1"/>
                  </a:gs>
                  <a:gs pos="100000">
                    <a:srgbClr val="D1445F"/>
                  </a:gs>
                </a:gsLst>
                <a:lin ang="13500000" scaled="1"/>
              </a:gra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886" y="1669268"/>
            <a:ext cx="11193946" cy="2965429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9727F495-42E9-4A85-A7AE-17708E5CE885}"/>
              </a:ext>
            </a:extLst>
          </p:cNvPr>
          <p:cNvSpPr txBox="1"/>
          <p:nvPr/>
        </p:nvSpPr>
        <p:spPr>
          <a:xfrm>
            <a:off x="277325" y="6472863"/>
            <a:ext cx="1211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Ref: Levine</a:t>
            </a:r>
          </a:p>
        </p:txBody>
      </p:sp>
    </p:spTree>
    <p:extLst>
      <p:ext uri="{BB962C8B-B14F-4D97-AF65-F5344CB8AC3E}">
        <p14:creationId xmlns:p14="http://schemas.microsoft.com/office/powerpoint/2010/main" val="2692196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Resim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801" y="6186508"/>
            <a:ext cx="800031" cy="286355"/>
          </a:xfrm>
          <a:prstGeom prst="rect">
            <a:avLst/>
          </a:prstGeom>
        </p:spPr>
      </p:pic>
      <p:sp>
        <p:nvSpPr>
          <p:cNvPr id="56" name="Text Placeholder 14"/>
          <p:cNvSpPr txBox="1">
            <a:spLocks/>
          </p:cNvSpPr>
          <p:nvPr/>
        </p:nvSpPr>
        <p:spPr>
          <a:xfrm>
            <a:off x="277325" y="209321"/>
            <a:ext cx="8029277" cy="755210"/>
          </a:xfrm>
          <a:prstGeom prst="rect">
            <a:avLst/>
          </a:prstGeom>
          <a:noFill/>
        </p:spPr>
        <p:txBody>
          <a:bodyPr/>
          <a:lstStyle>
            <a:lvl1pPr marL="343037" indent="-343037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32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3247" indent="-285864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457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840" indent="-228691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223" indent="-228691" algn="l" defTabSz="457383" rtl="0" eaLnBrk="1" latinLnBrk="0" hangingPunct="1">
              <a:spcBef>
                <a:spcPct val="20000"/>
              </a:spcBef>
              <a:buFont typeface="Arial"/>
              <a:buChar char="»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606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989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30372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7754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800" b="1" spc="300" noProof="1">
                <a:gradFill>
                  <a:gsLst>
                    <a:gs pos="28000">
                      <a:schemeClr val="accent1"/>
                    </a:gs>
                    <a:gs pos="100000">
                      <a:srgbClr val="D1445F"/>
                    </a:gs>
                  </a:gsLst>
                  <a:lin ang="13500000" scaled="1"/>
                </a:gradFill>
                <a:latin typeface="Montserrat Light" charset="0"/>
                <a:ea typeface="Montserrat Light" charset="0"/>
                <a:cs typeface="Montserrat Light" charset="0"/>
              </a:rPr>
              <a:t>Deep Reinforcement Learning</a:t>
            </a:r>
            <a:endParaRPr lang="en-US" sz="1800" spc="300" noProof="1">
              <a:gradFill>
                <a:gsLst>
                  <a:gs pos="28000">
                    <a:schemeClr val="accent1"/>
                  </a:gs>
                  <a:gs pos="100000">
                    <a:srgbClr val="D1445F"/>
                  </a:gs>
                </a:gsLst>
                <a:lin ang="13500000" scaled="1"/>
              </a:gra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788" y="977450"/>
            <a:ext cx="9238681" cy="4805623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788AA26-8BAB-43AC-958D-2F95A4512520}"/>
              </a:ext>
            </a:extLst>
          </p:cNvPr>
          <p:cNvSpPr txBox="1"/>
          <p:nvPr/>
        </p:nvSpPr>
        <p:spPr>
          <a:xfrm>
            <a:off x="277325" y="6472863"/>
            <a:ext cx="1211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Ref: Levine</a:t>
            </a:r>
          </a:p>
        </p:txBody>
      </p:sp>
    </p:spTree>
    <p:extLst>
      <p:ext uri="{BB962C8B-B14F-4D97-AF65-F5344CB8AC3E}">
        <p14:creationId xmlns:p14="http://schemas.microsoft.com/office/powerpoint/2010/main" val="445941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Resim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801" y="6186508"/>
            <a:ext cx="800031" cy="286355"/>
          </a:xfrm>
          <a:prstGeom prst="rect">
            <a:avLst/>
          </a:prstGeom>
        </p:spPr>
      </p:pic>
      <p:sp>
        <p:nvSpPr>
          <p:cNvPr id="56" name="Text Placeholder 14"/>
          <p:cNvSpPr txBox="1">
            <a:spLocks/>
          </p:cNvSpPr>
          <p:nvPr/>
        </p:nvSpPr>
        <p:spPr>
          <a:xfrm>
            <a:off x="277325" y="209321"/>
            <a:ext cx="8029277" cy="755210"/>
          </a:xfrm>
          <a:prstGeom prst="rect">
            <a:avLst/>
          </a:prstGeom>
          <a:noFill/>
        </p:spPr>
        <p:txBody>
          <a:bodyPr/>
          <a:lstStyle>
            <a:lvl1pPr marL="343037" indent="-343037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32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3247" indent="-285864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457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840" indent="-228691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223" indent="-228691" algn="l" defTabSz="457383" rtl="0" eaLnBrk="1" latinLnBrk="0" hangingPunct="1">
              <a:spcBef>
                <a:spcPct val="20000"/>
              </a:spcBef>
              <a:buFont typeface="Arial"/>
              <a:buChar char="»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606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989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30372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7754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800" b="1" spc="300" noProof="1">
                <a:gradFill>
                  <a:gsLst>
                    <a:gs pos="28000">
                      <a:schemeClr val="accent1"/>
                    </a:gs>
                    <a:gs pos="100000">
                      <a:srgbClr val="D1445F"/>
                    </a:gs>
                  </a:gsLst>
                  <a:lin ang="13500000" scaled="1"/>
                </a:gradFill>
                <a:latin typeface="Montserrat Light" charset="0"/>
                <a:ea typeface="Montserrat Light" charset="0"/>
                <a:cs typeface="Montserrat Light" charset="0"/>
              </a:rPr>
              <a:t>Deep Reinforcement Learning</a:t>
            </a:r>
            <a:endParaRPr lang="en-US" sz="1800" spc="300" noProof="1">
              <a:gradFill>
                <a:gsLst>
                  <a:gs pos="28000">
                    <a:schemeClr val="accent1"/>
                  </a:gs>
                  <a:gs pos="100000">
                    <a:srgbClr val="D1445F"/>
                  </a:gs>
                </a:gsLst>
                <a:lin ang="13500000" scaled="1"/>
              </a:gra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221" y="998221"/>
            <a:ext cx="9123331" cy="4937745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3D6ABACA-286E-4D3D-8F07-1C4D0C70CE50}"/>
              </a:ext>
            </a:extLst>
          </p:cNvPr>
          <p:cNvSpPr txBox="1"/>
          <p:nvPr/>
        </p:nvSpPr>
        <p:spPr>
          <a:xfrm>
            <a:off x="277325" y="6472863"/>
            <a:ext cx="1211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Ref: Levine</a:t>
            </a:r>
          </a:p>
        </p:txBody>
      </p:sp>
    </p:spTree>
    <p:extLst>
      <p:ext uri="{BB962C8B-B14F-4D97-AF65-F5344CB8AC3E}">
        <p14:creationId xmlns:p14="http://schemas.microsoft.com/office/powerpoint/2010/main" val="2235921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598CDD96-1520-4414-B4FE-2B978BB2C57F}"/>
              </a:ext>
            </a:extLst>
          </p:cNvPr>
          <p:cNvSpPr txBox="1">
            <a:spLocks/>
          </p:cNvSpPr>
          <p:nvPr/>
        </p:nvSpPr>
        <p:spPr>
          <a:xfrm>
            <a:off x="4872329" y="3051395"/>
            <a:ext cx="4039035" cy="755210"/>
          </a:xfrm>
          <a:prstGeom prst="rect">
            <a:avLst/>
          </a:prstGeom>
          <a:noFill/>
        </p:spPr>
        <p:txBody>
          <a:bodyPr/>
          <a:lstStyle>
            <a:lvl1pPr marL="343037" indent="-343037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32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3247" indent="-285864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457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840" indent="-228691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223" indent="-228691" algn="l" defTabSz="457383" rtl="0" eaLnBrk="1" latinLnBrk="0" hangingPunct="1">
              <a:spcBef>
                <a:spcPct val="20000"/>
              </a:spcBef>
              <a:buFont typeface="Arial"/>
              <a:buChar char="»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606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989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30372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7754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800" b="1" spc="300" noProof="1">
                <a:gradFill>
                  <a:gsLst>
                    <a:gs pos="28000">
                      <a:schemeClr val="accent1"/>
                    </a:gs>
                    <a:gs pos="100000">
                      <a:srgbClr val="D1445F"/>
                    </a:gs>
                  </a:gsLst>
                  <a:lin ang="13500000" scaled="1"/>
                </a:gradFill>
                <a:latin typeface="Montserrat Light" charset="0"/>
                <a:ea typeface="Montserrat Light" charset="0"/>
                <a:cs typeface="Montserrat Light" charset="0"/>
              </a:rPr>
              <a:t>Applications</a:t>
            </a:r>
            <a:endParaRPr lang="en-US" sz="1500" spc="300" noProof="1">
              <a:gradFill>
                <a:gsLst>
                  <a:gs pos="28000">
                    <a:schemeClr val="accent1"/>
                  </a:gs>
                  <a:gs pos="100000">
                    <a:srgbClr val="D1445F"/>
                  </a:gs>
                </a:gsLst>
                <a:lin ang="13500000" scaled="1"/>
              </a:gradFill>
              <a:latin typeface="Montserrat Light" charset="0"/>
              <a:ea typeface="Montserrat Light" charset="0"/>
              <a:cs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930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Resim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801" y="6186508"/>
            <a:ext cx="800031" cy="286355"/>
          </a:xfrm>
          <a:prstGeom prst="rect">
            <a:avLst/>
          </a:prstGeom>
        </p:spPr>
      </p:pic>
      <p:sp>
        <p:nvSpPr>
          <p:cNvPr id="56" name="Text Placeholder 14"/>
          <p:cNvSpPr txBox="1">
            <a:spLocks/>
          </p:cNvSpPr>
          <p:nvPr/>
        </p:nvSpPr>
        <p:spPr>
          <a:xfrm>
            <a:off x="277325" y="209321"/>
            <a:ext cx="8029277" cy="755210"/>
          </a:xfrm>
          <a:prstGeom prst="rect">
            <a:avLst/>
          </a:prstGeom>
          <a:noFill/>
        </p:spPr>
        <p:txBody>
          <a:bodyPr/>
          <a:lstStyle>
            <a:lvl1pPr marL="343037" indent="-343037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32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3247" indent="-285864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457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840" indent="-228691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223" indent="-228691" algn="l" defTabSz="457383" rtl="0" eaLnBrk="1" latinLnBrk="0" hangingPunct="1">
              <a:spcBef>
                <a:spcPct val="20000"/>
              </a:spcBef>
              <a:buFont typeface="Arial"/>
              <a:buChar char="»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606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989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30372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7754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800" b="1" spc="300" noProof="1">
                <a:gradFill>
                  <a:gsLst>
                    <a:gs pos="28000">
                      <a:schemeClr val="accent1"/>
                    </a:gs>
                    <a:gs pos="100000">
                      <a:srgbClr val="D1445F"/>
                    </a:gs>
                  </a:gsLst>
                  <a:lin ang="13500000" scaled="1"/>
                </a:gradFill>
                <a:latin typeface="Montserrat Light" charset="0"/>
                <a:ea typeface="Montserrat Light" charset="0"/>
                <a:cs typeface="Montserrat Light" charset="0"/>
              </a:rPr>
              <a:t>Games</a:t>
            </a:r>
            <a:endParaRPr lang="en-US" sz="1800" spc="300" noProof="1">
              <a:gradFill>
                <a:gsLst>
                  <a:gs pos="28000">
                    <a:schemeClr val="accent1"/>
                  </a:gs>
                  <a:gs pos="100000">
                    <a:srgbClr val="D1445F"/>
                  </a:gs>
                </a:gsLst>
                <a:lin ang="13500000" scaled="1"/>
              </a:gra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7365" y="798168"/>
            <a:ext cx="8307024" cy="5246948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A9684351-87BF-43BA-8476-41F48D942939}"/>
              </a:ext>
            </a:extLst>
          </p:cNvPr>
          <p:cNvSpPr txBox="1"/>
          <p:nvPr/>
        </p:nvSpPr>
        <p:spPr>
          <a:xfrm>
            <a:off x="277325" y="6472863"/>
            <a:ext cx="159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Ref: DeepMind</a:t>
            </a:r>
          </a:p>
        </p:txBody>
      </p:sp>
    </p:spTree>
    <p:extLst>
      <p:ext uri="{BB962C8B-B14F-4D97-AF65-F5344CB8AC3E}">
        <p14:creationId xmlns:p14="http://schemas.microsoft.com/office/powerpoint/2010/main" val="597569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Resim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801" y="6186508"/>
            <a:ext cx="800031" cy="286355"/>
          </a:xfrm>
          <a:prstGeom prst="rect">
            <a:avLst/>
          </a:prstGeom>
        </p:spPr>
      </p:pic>
      <p:sp>
        <p:nvSpPr>
          <p:cNvPr id="56" name="Text Placeholder 14"/>
          <p:cNvSpPr txBox="1">
            <a:spLocks/>
          </p:cNvSpPr>
          <p:nvPr/>
        </p:nvSpPr>
        <p:spPr>
          <a:xfrm>
            <a:off x="277325" y="209321"/>
            <a:ext cx="8029277" cy="755210"/>
          </a:xfrm>
          <a:prstGeom prst="rect">
            <a:avLst/>
          </a:prstGeom>
          <a:noFill/>
        </p:spPr>
        <p:txBody>
          <a:bodyPr/>
          <a:lstStyle>
            <a:lvl1pPr marL="343037" indent="-343037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32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3247" indent="-285864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457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840" indent="-228691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223" indent="-228691" algn="l" defTabSz="457383" rtl="0" eaLnBrk="1" latinLnBrk="0" hangingPunct="1">
              <a:spcBef>
                <a:spcPct val="20000"/>
              </a:spcBef>
              <a:buFont typeface="Arial"/>
              <a:buChar char="»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606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989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30372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7754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800" b="1" spc="300" noProof="1">
                <a:gradFill>
                  <a:gsLst>
                    <a:gs pos="28000">
                      <a:schemeClr val="accent1"/>
                    </a:gs>
                    <a:gs pos="100000">
                      <a:srgbClr val="D1445F"/>
                    </a:gs>
                  </a:gsLst>
                  <a:lin ang="13500000" scaled="1"/>
                </a:gradFill>
                <a:latin typeface="Montserrat Light" charset="0"/>
                <a:ea typeface="Montserrat Light" charset="0"/>
                <a:cs typeface="Montserrat Light" charset="0"/>
              </a:rPr>
              <a:t>Games</a:t>
            </a:r>
            <a:endParaRPr lang="en-US" sz="1800" spc="300" noProof="1">
              <a:gradFill>
                <a:gsLst>
                  <a:gs pos="28000">
                    <a:schemeClr val="accent1"/>
                  </a:gs>
                  <a:gs pos="100000">
                    <a:srgbClr val="D1445F"/>
                  </a:gs>
                </a:gsLst>
                <a:lin ang="13500000" scaled="1"/>
              </a:gra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pic>
        <p:nvPicPr>
          <p:cNvPr id="2" name="L4KBBAwF_bE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397267" y="810527"/>
            <a:ext cx="9476251" cy="5330391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7CAB91B0-07B5-4227-9AEC-14901BA1A601}"/>
              </a:ext>
            </a:extLst>
          </p:cNvPr>
          <p:cNvSpPr txBox="1"/>
          <p:nvPr/>
        </p:nvSpPr>
        <p:spPr>
          <a:xfrm>
            <a:off x="277325" y="6472863"/>
            <a:ext cx="2714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Ref: </a:t>
            </a:r>
            <a:r>
              <a:rPr lang="tr-TR" dirty="0" err="1"/>
              <a:t>Jung</a:t>
            </a:r>
            <a:r>
              <a:rPr lang="tr-TR" dirty="0"/>
              <a:t>, Youtube </a:t>
            </a:r>
            <a:r>
              <a:rPr lang="tr-TR" dirty="0" err="1"/>
              <a:t>channel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3966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Resim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801" y="6186508"/>
            <a:ext cx="800031" cy="286355"/>
          </a:xfrm>
          <a:prstGeom prst="rect">
            <a:avLst/>
          </a:prstGeom>
        </p:spPr>
      </p:pic>
      <p:sp>
        <p:nvSpPr>
          <p:cNvPr id="56" name="Text Placeholder 14"/>
          <p:cNvSpPr txBox="1">
            <a:spLocks/>
          </p:cNvSpPr>
          <p:nvPr/>
        </p:nvSpPr>
        <p:spPr>
          <a:xfrm>
            <a:off x="277325" y="209321"/>
            <a:ext cx="8029277" cy="755210"/>
          </a:xfrm>
          <a:prstGeom prst="rect">
            <a:avLst/>
          </a:prstGeom>
          <a:noFill/>
        </p:spPr>
        <p:txBody>
          <a:bodyPr/>
          <a:lstStyle>
            <a:lvl1pPr marL="343037" indent="-343037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32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3247" indent="-285864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457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840" indent="-228691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223" indent="-228691" algn="l" defTabSz="457383" rtl="0" eaLnBrk="1" latinLnBrk="0" hangingPunct="1">
              <a:spcBef>
                <a:spcPct val="20000"/>
              </a:spcBef>
              <a:buFont typeface="Arial"/>
              <a:buChar char="»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606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989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30372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7754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800" b="1" spc="300" noProof="1">
                <a:gradFill>
                  <a:gsLst>
                    <a:gs pos="28000">
                      <a:schemeClr val="accent1"/>
                    </a:gs>
                    <a:gs pos="100000">
                      <a:srgbClr val="D1445F"/>
                    </a:gs>
                  </a:gsLst>
                  <a:lin ang="13500000" scaled="1"/>
                </a:gradFill>
                <a:latin typeface="Montserrat Light" charset="0"/>
                <a:ea typeface="Montserrat Light" charset="0"/>
                <a:cs typeface="Montserrat Light" charset="0"/>
              </a:rPr>
              <a:t>Games</a:t>
            </a:r>
            <a:endParaRPr lang="en-US" sz="1800" spc="300" noProof="1">
              <a:gradFill>
                <a:gsLst>
                  <a:gs pos="28000">
                    <a:schemeClr val="accent1"/>
                  </a:gs>
                  <a:gs pos="100000">
                    <a:srgbClr val="D1445F"/>
                  </a:gs>
                </a:gsLst>
                <a:lin ang="13500000" scaled="1"/>
              </a:gra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pic>
        <p:nvPicPr>
          <p:cNvPr id="3" name="F8DcgFDT9sc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532021" y="964531"/>
            <a:ext cx="9048462" cy="508976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234C87DA-9CF5-4BCC-B68A-DB388E5202A1}"/>
              </a:ext>
            </a:extLst>
          </p:cNvPr>
          <p:cNvSpPr txBox="1"/>
          <p:nvPr/>
        </p:nvSpPr>
        <p:spPr>
          <a:xfrm>
            <a:off x="277325" y="6472863"/>
            <a:ext cx="151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Ref: </a:t>
            </a:r>
            <a:r>
              <a:rPr lang="tr-TR" dirty="0"/>
              <a:t>Google AI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19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Resim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801" y="6186508"/>
            <a:ext cx="800031" cy="286355"/>
          </a:xfrm>
          <a:prstGeom prst="rect">
            <a:avLst/>
          </a:prstGeom>
        </p:spPr>
      </p:pic>
      <p:sp>
        <p:nvSpPr>
          <p:cNvPr id="56" name="Text Placeholder 14"/>
          <p:cNvSpPr txBox="1">
            <a:spLocks/>
          </p:cNvSpPr>
          <p:nvPr/>
        </p:nvSpPr>
        <p:spPr>
          <a:xfrm>
            <a:off x="277325" y="209321"/>
            <a:ext cx="8029277" cy="755210"/>
          </a:xfrm>
          <a:prstGeom prst="rect">
            <a:avLst/>
          </a:prstGeom>
          <a:noFill/>
        </p:spPr>
        <p:txBody>
          <a:bodyPr/>
          <a:lstStyle>
            <a:lvl1pPr marL="343037" indent="-343037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32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3247" indent="-285864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457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840" indent="-228691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223" indent="-228691" algn="l" defTabSz="457383" rtl="0" eaLnBrk="1" latinLnBrk="0" hangingPunct="1">
              <a:spcBef>
                <a:spcPct val="20000"/>
              </a:spcBef>
              <a:buFont typeface="Arial"/>
              <a:buChar char="»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606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989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30372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7754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800" b="1" spc="300" noProof="1">
                <a:gradFill>
                  <a:gsLst>
                    <a:gs pos="28000">
                      <a:schemeClr val="accent1"/>
                    </a:gs>
                    <a:gs pos="100000">
                      <a:srgbClr val="D1445F"/>
                    </a:gs>
                  </a:gsLst>
                  <a:lin ang="13500000" scaled="1"/>
                </a:gradFill>
                <a:latin typeface="Montserrat Light" charset="0"/>
                <a:ea typeface="Montserrat Light" charset="0"/>
                <a:cs typeface="Montserrat Light" charset="0"/>
              </a:rPr>
              <a:t>Games</a:t>
            </a:r>
            <a:endParaRPr lang="en-US" sz="1800" spc="300" noProof="1">
              <a:gradFill>
                <a:gsLst>
                  <a:gs pos="28000">
                    <a:schemeClr val="accent1"/>
                  </a:gs>
                  <a:gs pos="100000">
                    <a:srgbClr val="D1445F"/>
                  </a:gs>
                </a:gsLst>
                <a:lin ang="13500000" scaled="1"/>
              </a:gra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5667" y="567418"/>
            <a:ext cx="7172325" cy="58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970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Resim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801" y="6186508"/>
            <a:ext cx="800031" cy="286355"/>
          </a:xfrm>
          <a:prstGeom prst="rect">
            <a:avLst/>
          </a:prstGeom>
        </p:spPr>
      </p:pic>
      <p:sp>
        <p:nvSpPr>
          <p:cNvPr id="56" name="Text Placeholder 14"/>
          <p:cNvSpPr txBox="1">
            <a:spLocks/>
          </p:cNvSpPr>
          <p:nvPr/>
        </p:nvSpPr>
        <p:spPr>
          <a:xfrm>
            <a:off x="277325" y="209321"/>
            <a:ext cx="8029277" cy="755210"/>
          </a:xfrm>
          <a:prstGeom prst="rect">
            <a:avLst/>
          </a:prstGeom>
          <a:noFill/>
        </p:spPr>
        <p:txBody>
          <a:bodyPr/>
          <a:lstStyle>
            <a:lvl1pPr marL="343037" indent="-343037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32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3247" indent="-285864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457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840" indent="-228691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223" indent="-228691" algn="l" defTabSz="457383" rtl="0" eaLnBrk="1" latinLnBrk="0" hangingPunct="1">
              <a:spcBef>
                <a:spcPct val="20000"/>
              </a:spcBef>
              <a:buFont typeface="Arial"/>
              <a:buChar char="»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606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989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30372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7754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800" b="1" spc="300" noProof="1">
                <a:gradFill>
                  <a:gsLst>
                    <a:gs pos="28000">
                      <a:schemeClr val="accent1"/>
                    </a:gs>
                    <a:gs pos="100000">
                      <a:srgbClr val="D1445F"/>
                    </a:gs>
                  </a:gsLst>
                  <a:lin ang="13500000" scaled="1"/>
                </a:gradFill>
                <a:latin typeface="Montserrat Light" charset="0"/>
                <a:ea typeface="Montserrat Light" charset="0"/>
                <a:cs typeface="Montserrat Light" charset="0"/>
              </a:rPr>
              <a:t>Games</a:t>
            </a:r>
            <a:endParaRPr lang="en-US" sz="1800" spc="300" noProof="1">
              <a:gradFill>
                <a:gsLst>
                  <a:gs pos="28000">
                    <a:schemeClr val="accent1"/>
                  </a:gs>
                  <a:gs pos="100000">
                    <a:srgbClr val="D1445F"/>
                  </a:gs>
                </a:gsLst>
                <a:lin ang="13500000" scaled="1"/>
              </a:gra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C45E4201-56A8-437F-98E5-220B09662538}"/>
              </a:ext>
            </a:extLst>
          </p:cNvPr>
          <p:cNvSpPr txBox="1"/>
          <p:nvPr/>
        </p:nvSpPr>
        <p:spPr>
          <a:xfrm>
            <a:off x="277325" y="6472863"/>
            <a:ext cx="3510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Ref: </a:t>
            </a:r>
            <a:r>
              <a:rPr lang="tr-TR" dirty="0"/>
              <a:t>ITU AI (</a:t>
            </a:r>
            <a:r>
              <a:rPr lang="tr-TR" dirty="0" err="1"/>
              <a:t>Supported</a:t>
            </a:r>
            <a:r>
              <a:rPr lang="tr-TR" dirty="0"/>
              <a:t> </a:t>
            </a:r>
            <a:r>
              <a:rPr lang="tr-TR" dirty="0" err="1"/>
              <a:t>by</a:t>
            </a:r>
            <a:r>
              <a:rPr lang="tr-TR" dirty="0"/>
              <a:t> ASELSAN)</a:t>
            </a:r>
            <a:endParaRPr lang="en-US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6DAFC4A-045E-4DC0-A367-ECB84E0A7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2058" y="841795"/>
            <a:ext cx="5030959" cy="282991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8AC6B51D-AB7F-4879-AD79-61D511E838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325" y="841794"/>
            <a:ext cx="5030959" cy="2829914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6E1C2660-C3D3-4929-B137-2A8EFAA030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2058" y="3870382"/>
            <a:ext cx="5030959" cy="2829914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9003BBF6-8707-42FA-9767-739EBEAF41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950" y="3995960"/>
            <a:ext cx="3971925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757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Resim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801" y="6186508"/>
            <a:ext cx="800031" cy="286355"/>
          </a:xfrm>
          <a:prstGeom prst="rect">
            <a:avLst/>
          </a:prstGeom>
        </p:spPr>
      </p:pic>
      <p:sp>
        <p:nvSpPr>
          <p:cNvPr id="56" name="Text Placeholder 14"/>
          <p:cNvSpPr txBox="1">
            <a:spLocks/>
          </p:cNvSpPr>
          <p:nvPr/>
        </p:nvSpPr>
        <p:spPr>
          <a:xfrm>
            <a:off x="277325" y="209321"/>
            <a:ext cx="4039035" cy="755210"/>
          </a:xfrm>
          <a:prstGeom prst="rect">
            <a:avLst/>
          </a:prstGeom>
          <a:noFill/>
        </p:spPr>
        <p:txBody>
          <a:bodyPr/>
          <a:lstStyle>
            <a:lvl1pPr marL="343037" indent="-343037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32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3247" indent="-285864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457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840" indent="-228691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223" indent="-228691" algn="l" defTabSz="457383" rtl="0" eaLnBrk="1" latinLnBrk="0" hangingPunct="1">
              <a:spcBef>
                <a:spcPct val="20000"/>
              </a:spcBef>
              <a:buFont typeface="Arial"/>
              <a:buChar char="»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606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989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30372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7754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800" b="1" spc="300" noProof="1">
                <a:gradFill>
                  <a:gsLst>
                    <a:gs pos="28000">
                      <a:schemeClr val="accent1"/>
                    </a:gs>
                    <a:gs pos="100000">
                      <a:srgbClr val="D1445F"/>
                    </a:gs>
                  </a:gsLst>
                  <a:lin ang="13500000" scaled="1"/>
                </a:gradFill>
                <a:latin typeface="Montserrat Light" charset="0"/>
                <a:ea typeface="Montserrat Light" charset="0"/>
                <a:cs typeface="Montserrat Light" charset="0"/>
              </a:rPr>
              <a:t>Short Bio</a:t>
            </a:r>
            <a:endParaRPr lang="en-US" sz="1500" spc="300" noProof="1">
              <a:gradFill>
                <a:gsLst>
                  <a:gs pos="28000">
                    <a:schemeClr val="accent1"/>
                  </a:gs>
                  <a:gs pos="100000">
                    <a:srgbClr val="D1445F"/>
                  </a:gs>
                </a:gsLst>
                <a:lin ang="13500000" scaled="1"/>
              </a:gra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71F7034F-0CE0-44F4-AACC-61811AAA1334}"/>
              </a:ext>
            </a:extLst>
          </p:cNvPr>
          <p:cNvSpPr txBox="1"/>
          <p:nvPr/>
        </p:nvSpPr>
        <p:spPr>
          <a:xfrm>
            <a:off x="4661312" y="876459"/>
            <a:ext cx="7151520" cy="5350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noProof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Prof. Nazim Kemal 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noProof="1">
              <a:solidFill>
                <a:schemeClr val="tx1">
                  <a:lumMod val="75000"/>
                  <a:lumOff val="25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sz="1600" noProof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PhD@ MIT, 2015, Aero/Astro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endParaRPr lang="en-US" sz="1600" noProof="1">
              <a:solidFill>
                <a:schemeClr val="tx1">
                  <a:lumMod val="75000"/>
                  <a:lumOff val="25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sz="1600" noProof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Professor of AI </a:t>
            </a:r>
            <a:r>
              <a:rPr lang="tr-TR" sz="1600" noProof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and Data Eng. </a:t>
            </a:r>
            <a:r>
              <a:rPr lang="en-US" sz="1600" noProof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@ Istanbul Technical University (ITU), Since 2015 </a:t>
            </a:r>
            <a:endParaRPr lang="tr-TR" sz="1600" noProof="1">
              <a:solidFill>
                <a:schemeClr val="tx1">
                  <a:lumMod val="75000"/>
                  <a:lumOff val="25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  <a:p>
            <a:pPr marL="742939" lvl="1" indent="-285750">
              <a:buFont typeface="Arial" panose="020B0604020202020204" pitchFamily="34" charset="0"/>
              <a:buChar char="•"/>
            </a:pPr>
            <a:endParaRPr lang="tr-TR" sz="1600" noProof="1">
              <a:solidFill>
                <a:schemeClr val="tx1">
                  <a:lumMod val="75000"/>
                  <a:lumOff val="25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  <a:p>
            <a:pPr marL="742939" lvl="1" indent="-285750">
              <a:buFont typeface="Arial" panose="020B0604020202020204" pitchFamily="34" charset="0"/>
              <a:buChar char="•"/>
            </a:pPr>
            <a:endParaRPr lang="en-US" sz="1600" noProof="1">
              <a:solidFill>
                <a:schemeClr val="tx1">
                  <a:lumMod val="75000"/>
                  <a:lumOff val="25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  <a:p>
            <a:pPr marL="742939" lvl="1" indent="-285750">
              <a:buFont typeface="Arial" panose="020B0604020202020204" pitchFamily="34" charset="0"/>
              <a:buChar char="•"/>
            </a:pPr>
            <a:endParaRPr lang="en-US" sz="1600" noProof="1">
              <a:solidFill>
                <a:schemeClr val="tx1">
                  <a:lumMod val="75000"/>
                  <a:lumOff val="25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sz="1600" noProof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Main Research Areas: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endParaRPr lang="en-US" sz="1600" noProof="1">
              <a:solidFill>
                <a:schemeClr val="tx1">
                  <a:lumMod val="75000"/>
                  <a:lumOff val="25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  <a:p>
            <a:pPr marL="1200127" lvl="2" indent="-285750">
              <a:buFont typeface="Arial" panose="020B0604020202020204" pitchFamily="34" charset="0"/>
              <a:buChar char="•"/>
            </a:pPr>
            <a:r>
              <a:rPr lang="en-US" sz="1600" noProof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Deep Reinforcement Learning</a:t>
            </a:r>
          </a:p>
          <a:p>
            <a:pPr marL="1200127" lvl="2" indent="-285750">
              <a:buFont typeface="Arial" panose="020B0604020202020204" pitchFamily="34" charset="0"/>
              <a:buChar char="•"/>
            </a:pPr>
            <a:r>
              <a:rPr lang="en-US" sz="1600" noProof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Autonomous Systems</a:t>
            </a:r>
          </a:p>
          <a:p>
            <a:pPr marL="1200127" lvl="2" indent="-285750">
              <a:buFont typeface="Arial" panose="020B0604020202020204" pitchFamily="34" charset="0"/>
              <a:buChar char="•"/>
            </a:pPr>
            <a:r>
              <a:rPr lang="en-US" sz="1600" noProof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Large-Scale Optimization</a:t>
            </a:r>
          </a:p>
          <a:p>
            <a:pPr marL="1200127" lvl="2" indent="-285750">
              <a:buFont typeface="Arial" panose="020B0604020202020204" pitchFamily="34" charset="0"/>
              <a:buChar char="•"/>
            </a:pPr>
            <a:endParaRPr lang="en-US" sz="1600" noProof="1">
              <a:solidFill>
                <a:schemeClr val="tx1">
                  <a:lumMod val="75000"/>
                  <a:lumOff val="25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  <a:p>
            <a:pPr marL="1200127" lvl="2" indent="-285750">
              <a:buFont typeface="Arial" panose="020B0604020202020204" pitchFamily="34" charset="0"/>
              <a:buChar char="•"/>
            </a:pPr>
            <a:endParaRPr lang="en-US" sz="1600" noProof="1">
              <a:solidFill>
                <a:schemeClr val="tx1">
                  <a:lumMod val="75000"/>
                  <a:lumOff val="25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noProof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ITU Artificial Intelligience and Data Science Research Center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sz="1600" noProof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Founded in 2018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sz="1600" noProof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Research center focusing on both fundamental and applied AI research </a:t>
            </a:r>
          </a:p>
          <a:p>
            <a:pPr>
              <a:lnSpc>
                <a:spcPts val="1300"/>
              </a:lnSpc>
            </a:pPr>
            <a:endParaRPr lang="en-US" sz="1600" noProof="1">
              <a:solidFill>
                <a:schemeClr val="tx1">
                  <a:lumMod val="75000"/>
                  <a:lumOff val="25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  <a:p>
            <a:pPr>
              <a:lnSpc>
                <a:spcPts val="1300"/>
              </a:lnSpc>
            </a:pPr>
            <a:endParaRPr lang="en-US" sz="1300" noProof="1">
              <a:solidFill>
                <a:schemeClr val="tx1">
                  <a:lumMod val="75000"/>
                  <a:lumOff val="25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pic>
        <p:nvPicPr>
          <p:cNvPr id="5" name="Picture 4" descr="http://www.freelogovectors.net/wp-content/uploads/2016/12/itu-istanbul_teknik_universitesi_logo.p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51" y="2909523"/>
            <a:ext cx="2520008" cy="141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8798" y="4936416"/>
            <a:ext cx="2841007" cy="1132713"/>
          </a:xfrm>
          <a:prstGeom prst="rect">
            <a:avLst/>
          </a:prstGeom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798" y="910779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256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Resim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801" y="6186508"/>
            <a:ext cx="800031" cy="286355"/>
          </a:xfrm>
          <a:prstGeom prst="rect">
            <a:avLst/>
          </a:prstGeom>
        </p:spPr>
      </p:pic>
      <p:sp>
        <p:nvSpPr>
          <p:cNvPr id="56" name="Text Placeholder 14"/>
          <p:cNvSpPr txBox="1">
            <a:spLocks/>
          </p:cNvSpPr>
          <p:nvPr/>
        </p:nvSpPr>
        <p:spPr>
          <a:xfrm>
            <a:off x="277325" y="209321"/>
            <a:ext cx="8029277" cy="755210"/>
          </a:xfrm>
          <a:prstGeom prst="rect">
            <a:avLst/>
          </a:prstGeom>
          <a:noFill/>
        </p:spPr>
        <p:txBody>
          <a:bodyPr/>
          <a:lstStyle>
            <a:lvl1pPr marL="343037" indent="-343037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32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3247" indent="-285864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457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840" indent="-228691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223" indent="-228691" algn="l" defTabSz="457383" rtl="0" eaLnBrk="1" latinLnBrk="0" hangingPunct="1">
              <a:spcBef>
                <a:spcPct val="20000"/>
              </a:spcBef>
              <a:buFont typeface="Arial"/>
              <a:buChar char="»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606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989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30372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7754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800" b="1" spc="300" noProof="1">
                <a:gradFill>
                  <a:gsLst>
                    <a:gs pos="28000">
                      <a:schemeClr val="accent1"/>
                    </a:gs>
                    <a:gs pos="100000">
                      <a:srgbClr val="D1445F"/>
                    </a:gs>
                  </a:gsLst>
                  <a:lin ang="13500000" scaled="1"/>
                </a:gradFill>
                <a:latin typeface="Montserrat Light" charset="0"/>
                <a:ea typeface="Montserrat Light" charset="0"/>
                <a:cs typeface="Montserrat Light" charset="0"/>
              </a:rPr>
              <a:t>Games</a:t>
            </a:r>
            <a:endParaRPr lang="en-US" sz="1800" spc="300" noProof="1">
              <a:gradFill>
                <a:gsLst>
                  <a:gs pos="28000">
                    <a:schemeClr val="accent1"/>
                  </a:gs>
                  <a:gs pos="100000">
                    <a:srgbClr val="D1445F"/>
                  </a:gs>
                </a:gsLst>
                <a:lin ang="13500000" scaled="1"/>
              </a:gra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BBCD7D97-6647-4B7D-BDD2-F84C067F3287}"/>
              </a:ext>
            </a:extLst>
          </p:cNvPr>
          <p:cNvSpPr txBox="1"/>
          <p:nvPr/>
        </p:nvSpPr>
        <p:spPr>
          <a:xfrm>
            <a:off x="277325" y="6472863"/>
            <a:ext cx="159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Ref: </a:t>
            </a:r>
            <a:r>
              <a:rPr lang="tr-TR" dirty="0" err="1"/>
              <a:t>DeepMind</a:t>
            </a:r>
            <a:endParaRPr lang="en-US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3E3F581-E4DA-4470-AD64-8088C8BFAE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061" y="1492496"/>
            <a:ext cx="6427536" cy="3246281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7EAC6F1C-4AC2-403B-A0AD-7254D1BD55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7426" y="2185196"/>
            <a:ext cx="5122996" cy="186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06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Resim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801" y="6186508"/>
            <a:ext cx="800031" cy="286355"/>
          </a:xfrm>
          <a:prstGeom prst="rect">
            <a:avLst/>
          </a:prstGeom>
        </p:spPr>
      </p:pic>
      <p:sp>
        <p:nvSpPr>
          <p:cNvPr id="56" name="Text Placeholder 14"/>
          <p:cNvSpPr txBox="1">
            <a:spLocks/>
          </p:cNvSpPr>
          <p:nvPr/>
        </p:nvSpPr>
        <p:spPr>
          <a:xfrm>
            <a:off x="277325" y="209321"/>
            <a:ext cx="8029277" cy="755210"/>
          </a:xfrm>
          <a:prstGeom prst="rect">
            <a:avLst/>
          </a:prstGeom>
          <a:noFill/>
        </p:spPr>
        <p:txBody>
          <a:bodyPr/>
          <a:lstStyle>
            <a:lvl1pPr marL="343037" indent="-343037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32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3247" indent="-285864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457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840" indent="-228691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223" indent="-228691" algn="l" defTabSz="457383" rtl="0" eaLnBrk="1" latinLnBrk="0" hangingPunct="1">
              <a:spcBef>
                <a:spcPct val="20000"/>
              </a:spcBef>
              <a:buFont typeface="Arial"/>
              <a:buChar char="»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606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989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30372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7754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800" b="1" spc="300" noProof="1">
                <a:gradFill>
                  <a:gsLst>
                    <a:gs pos="28000">
                      <a:schemeClr val="accent1"/>
                    </a:gs>
                    <a:gs pos="100000">
                      <a:srgbClr val="D1445F"/>
                    </a:gs>
                  </a:gsLst>
                  <a:lin ang="13500000" scaled="1"/>
                </a:gradFill>
                <a:latin typeface="Montserrat Light" charset="0"/>
                <a:ea typeface="Montserrat Light" charset="0"/>
                <a:cs typeface="Montserrat Light" charset="0"/>
              </a:rPr>
              <a:t>Games</a:t>
            </a:r>
            <a:endParaRPr lang="en-US" sz="1800" spc="300" noProof="1">
              <a:gradFill>
                <a:gsLst>
                  <a:gs pos="28000">
                    <a:schemeClr val="accent1"/>
                  </a:gs>
                  <a:gs pos="100000">
                    <a:srgbClr val="D1445F"/>
                  </a:gs>
                </a:gsLst>
                <a:lin ang="13500000" scaled="1"/>
              </a:gra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374ECB00-282A-488D-8248-C88C78E9FCA3}"/>
              </a:ext>
            </a:extLst>
          </p:cNvPr>
          <p:cNvSpPr txBox="1"/>
          <p:nvPr/>
        </p:nvSpPr>
        <p:spPr>
          <a:xfrm>
            <a:off x="277325" y="6472863"/>
            <a:ext cx="1344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Ref: </a:t>
            </a:r>
            <a:r>
              <a:rPr lang="tr-TR" dirty="0"/>
              <a:t>Meta AI</a:t>
            </a:r>
            <a:endParaRPr lang="en-US" dirty="0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8FF8F4E6-ECC6-4439-9FD2-B276D51AB0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429" y="728741"/>
            <a:ext cx="9061267" cy="509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886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Resim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801" y="6186508"/>
            <a:ext cx="800031" cy="286355"/>
          </a:xfrm>
          <a:prstGeom prst="rect">
            <a:avLst/>
          </a:prstGeom>
        </p:spPr>
      </p:pic>
      <p:sp>
        <p:nvSpPr>
          <p:cNvPr id="56" name="Text Placeholder 14"/>
          <p:cNvSpPr txBox="1">
            <a:spLocks/>
          </p:cNvSpPr>
          <p:nvPr/>
        </p:nvSpPr>
        <p:spPr>
          <a:xfrm>
            <a:off x="277325" y="209321"/>
            <a:ext cx="8029277" cy="755210"/>
          </a:xfrm>
          <a:prstGeom prst="rect">
            <a:avLst/>
          </a:prstGeom>
          <a:noFill/>
        </p:spPr>
        <p:txBody>
          <a:bodyPr/>
          <a:lstStyle>
            <a:lvl1pPr marL="343037" indent="-343037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32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3247" indent="-285864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457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840" indent="-228691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223" indent="-228691" algn="l" defTabSz="457383" rtl="0" eaLnBrk="1" latinLnBrk="0" hangingPunct="1">
              <a:spcBef>
                <a:spcPct val="20000"/>
              </a:spcBef>
              <a:buFont typeface="Arial"/>
              <a:buChar char="»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606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989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30372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7754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800" b="1" spc="300" noProof="1">
                <a:gradFill>
                  <a:gsLst>
                    <a:gs pos="28000">
                      <a:schemeClr val="accent1"/>
                    </a:gs>
                    <a:gs pos="100000">
                      <a:srgbClr val="D1445F"/>
                    </a:gs>
                  </a:gsLst>
                  <a:lin ang="13500000" scaled="1"/>
                </a:gradFill>
                <a:latin typeface="Montserrat Light" charset="0"/>
                <a:ea typeface="Montserrat Light" charset="0"/>
                <a:cs typeface="Montserrat Light" charset="0"/>
              </a:rPr>
              <a:t>Games</a:t>
            </a:r>
            <a:endParaRPr lang="en-US" sz="1800" spc="300" noProof="1">
              <a:gradFill>
                <a:gsLst>
                  <a:gs pos="28000">
                    <a:schemeClr val="accent1"/>
                  </a:gs>
                  <a:gs pos="100000">
                    <a:srgbClr val="D1445F"/>
                  </a:gs>
                </a:gsLst>
                <a:lin ang="13500000" scaled="1"/>
              </a:gra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F2F905D5-30BC-4CE4-BDAD-A95BB00B5716}"/>
              </a:ext>
            </a:extLst>
          </p:cNvPr>
          <p:cNvSpPr txBox="1"/>
          <p:nvPr/>
        </p:nvSpPr>
        <p:spPr>
          <a:xfrm>
            <a:off x="277325" y="6472863"/>
            <a:ext cx="1297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Ref: </a:t>
            </a:r>
            <a:r>
              <a:rPr lang="tr-TR" dirty="0"/>
              <a:t>Sony AI</a:t>
            </a:r>
            <a:endParaRPr lang="en-US" dirty="0"/>
          </a:p>
        </p:txBody>
      </p:sp>
      <p:pic>
        <p:nvPicPr>
          <p:cNvPr id="2" name="Çevrimiçi Medya 1" title="Experience GT Sophy in 'Race Together'">
            <a:hlinkClick r:id="" action="ppaction://media"/>
            <a:extLst>
              <a:ext uri="{FF2B5EF4-FFF2-40B4-BE49-F238E27FC236}">
                <a16:creationId xmlns:a16="http://schemas.microsoft.com/office/drawing/2014/main" id="{44D7192E-5603-41D4-81D0-4A98D695E7B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680234" y="922906"/>
            <a:ext cx="8891273" cy="502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33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tr-TR" dirty="0"/>
          </a:p>
        </p:txBody>
      </p:sp>
      <p:sp>
        <p:nvSpPr>
          <p:cNvPr id="6" name="Text Placeholder 14"/>
          <p:cNvSpPr txBox="1">
            <a:spLocks/>
          </p:cNvSpPr>
          <p:nvPr/>
        </p:nvSpPr>
        <p:spPr>
          <a:xfrm>
            <a:off x="277325" y="209321"/>
            <a:ext cx="8029277" cy="755210"/>
          </a:xfrm>
          <a:prstGeom prst="rect">
            <a:avLst/>
          </a:prstGeom>
          <a:noFill/>
        </p:spPr>
        <p:txBody>
          <a:bodyPr/>
          <a:lstStyle>
            <a:lvl1pPr marL="343037" indent="-343037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32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3247" indent="-285864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457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840" indent="-228691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223" indent="-228691" algn="l" defTabSz="457383" rtl="0" eaLnBrk="1" latinLnBrk="0" hangingPunct="1">
              <a:spcBef>
                <a:spcPct val="20000"/>
              </a:spcBef>
              <a:buFont typeface="Arial"/>
              <a:buChar char="»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606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989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30372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7754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800" b="1" spc="300" noProof="1">
                <a:gradFill>
                  <a:gsLst>
                    <a:gs pos="28000">
                      <a:schemeClr val="accent1"/>
                    </a:gs>
                    <a:gs pos="100000">
                      <a:srgbClr val="D1445F"/>
                    </a:gs>
                  </a:gsLst>
                  <a:lin ang="13500000" scaled="1"/>
                </a:gradFill>
                <a:latin typeface="Montserrat Light" charset="0"/>
                <a:ea typeface="Montserrat Light" charset="0"/>
                <a:cs typeface="Montserrat Light" charset="0"/>
              </a:rPr>
              <a:t>Robotics</a:t>
            </a:r>
            <a:endParaRPr lang="en-US" sz="1800" spc="300" noProof="1">
              <a:gradFill>
                <a:gsLst>
                  <a:gs pos="28000">
                    <a:schemeClr val="accent1"/>
                  </a:gs>
                  <a:gs pos="100000">
                    <a:srgbClr val="D1445F"/>
                  </a:gs>
                </a:gsLst>
                <a:lin ang="13500000" scaled="1"/>
              </a:gra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pic>
        <p:nvPicPr>
          <p:cNvPr id="2" name="ZhsEKTo7V04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43263" y="964531"/>
            <a:ext cx="9185710" cy="5166962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801" y="6186508"/>
            <a:ext cx="800031" cy="286355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A7866459-0250-4E0F-B059-9942BD46EB02}"/>
              </a:ext>
            </a:extLst>
          </p:cNvPr>
          <p:cNvSpPr txBox="1"/>
          <p:nvPr/>
        </p:nvSpPr>
        <p:spPr>
          <a:xfrm>
            <a:off x="277325" y="6472863"/>
            <a:ext cx="151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Ref: Google</a:t>
            </a:r>
            <a:r>
              <a:rPr lang="tr-TR" dirty="0"/>
              <a:t> AI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6663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tr-TR" dirty="0"/>
          </a:p>
        </p:txBody>
      </p:sp>
      <p:sp>
        <p:nvSpPr>
          <p:cNvPr id="6" name="Text Placeholder 14"/>
          <p:cNvSpPr txBox="1">
            <a:spLocks/>
          </p:cNvSpPr>
          <p:nvPr/>
        </p:nvSpPr>
        <p:spPr>
          <a:xfrm>
            <a:off x="277325" y="209321"/>
            <a:ext cx="8029277" cy="755210"/>
          </a:xfrm>
          <a:prstGeom prst="rect">
            <a:avLst/>
          </a:prstGeom>
          <a:noFill/>
        </p:spPr>
        <p:txBody>
          <a:bodyPr/>
          <a:lstStyle>
            <a:lvl1pPr marL="343037" indent="-343037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32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3247" indent="-285864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457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840" indent="-228691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223" indent="-228691" algn="l" defTabSz="457383" rtl="0" eaLnBrk="1" latinLnBrk="0" hangingPunct="1">
              <a:spcBef>
                <a:spcPct val="20000"/>
              </a:spcBef>
              <a:buFont typeface="Arial"/>
              <a:buChar char="»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606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989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30372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7754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800" b="1" spc="300" noProof="1">
                <a:gradFill>
                  <a:gsLst>
                    <a:gs pos="28000">
                      <a:schemeClr val="accent1"/>
                    </a:gs>
                    <a:gs pos="100000">
                      <a:srgbClr val="D1445F"/>
                    </a:gs>
                  </a:gsLst>
                  <a:lin ang="13500000" scaled="1"/>
                </a:gradFill>
                <a:latin typeface="Montserrat Light" charset="0"/>
                <a:ea typeface="Montserrat Light" charset="0"/>
                <a:cs typeface="Montserrat Light" charset="0"/>
              </a:rPr>
              <a:t>Robotics</a:t>
            </a:r>
            <a:endParaRPr lang="en-US" sz="1800" spc="300" noProof="1">
              <a:gradFill>
                <a:gsLst>
                  <a:gs pos="28000">
                    <a:schemeClr val="accent1"/>
                  </a:gs>
                  <a:gs pos="100000">
                    <a:srgbClr val="D1445F"/>
                  </a:gs>
                </a:gsLst>
                <a:lin ang="13500000" scaled="1"/>
              </a:gra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801" y="6186508"/>
            <a:ext cx="800031" cy="286355"/>
          </a:xfrm>
          <a:prstGeom prst="rect">
            <a:avLst/>
          </a:prstGeom>
        </p:spPr>
      </p:pic>
      <p:pic>
        <p:nvPicPr>
          <p:cNvPr id="2" name="kVmp0uGtShk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623461" y="917408"/>
            <a:ext cx="8764337" cy="4929939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F6D612FC-3014-40E0-848E-7B83FBC1CBAC}"/>
              </a:ext>
            </a:extLst>
          </p:cNvPr>
          <p:cNvSpPr txBox="1"/>
          <p:nvPr/>
        </p:nvSpPr>
        <p:spPr>
          <a:xfrm>
            <a:off x="277325" y="6472863"/>
            <a:ext cx="1359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Ref: Open</a:t>
            </a:r>
            <a:r>
              <a:rPr lang="tr-TR" dirty="0"/>
              <a:t> AI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5120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tr-TR" dirty="0"/>
          </a:p>
        </p:txBody>
      </p:sp>
      <p:sp>
        <p:nvSpPr>
          <p:cNvPr id="6" name="Text Placeholder 14"/>
          <p:cNvSpPr txBox="1">
            <a:spLocks/>
          </p:cNvSpPr>
          <p:nvPr/>
        </p:nvSpPr>
        <p:spPr>
          <a:xfrm>
            <a:off x="277325" y="209321"/>
            <a:ext cx="8029277" cy="755210"/>
          </a:xfrm>
          <a:prstGeom prst="rect">
            <a:avLst/>
          </a:prstGeom>
          <a:noFill/>
        </p:spPr>
        <p:txBody>
          <a:bodyPr/>
          <a:lstStyle>
            <a:lvl1pPr marL="343037" indent="-343037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32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3247" indent="-285864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457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840" indent="-228691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223" indent="-228691" algn="l" defTabSz="457383" rtl="0" eaLnBrk="1" latinLnBrk="0" hangingPunct="1">
              <a:spcBef>
                <a:spcPct val="20000"/>
              </a:spcBef>
              <a:buFont typeface="Arial"/>
              <a:buChar char="»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606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989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30372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7754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800" b="1" spc="300" noProof="1">
                <a:gradFill>
                  <a:gsLst>
                    <a:gs pos="28000">
                      <a:schemeClr val="accent1"/>
                    </a:gs>
                    <a:gs pos="100000">
                      <a:srgbClr val="D1445F"/>
                    </a:gs>
                  </a:gsLst>
                  <a:lin ang="13500000" scaled="1"/>
                </a:gradFill>
                <a:latin typeface="Montserrat Light" charset="0"/>
                <a:ea typeface="Montserrat Light" charset="0"/>
                <a:cs typeface="Montserrat Light" charset="0"/>
              </a:rPr>
              <a:t>Robotics</a:t>
            </a:r>
            <a:endParaRPr lang="en-US" sz="1800" spc="300" noProof="1">
              <a:gradFill>
                <a:gsLst>
                  <a:gs pos="28000">
                    <a:schemeClr val="accent1"/>
                  </a:gs>
                  <a:gs pos="100000">
                    <a:srgbClr val="D1445F"/>
                  </a:gs>
                </a:gsLst>
                <a:lin ang="13500000" scaled="1"/>
              </a:gra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pic>
        <p:nvPicPr>
          <p:cNvPr id="2" name="hx_bgoTF7bs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07957" y="1046447"/>
            <a:ext cx="8728510" cy="4909787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801" y="6186508"/>
            <a:ext cx="800031" cy="286355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3E3C946A-CDF3-4A3C-ABD6-779E7C6B2AF3}"/>
              </a:ext>
            </a:extLst>
          </p:cNvPr>
          <p:cNvSpPr txBox="1"/>
          <p:nvPr/>
        </p:nvSpPr>
        <p:spPr>
          <a:xfrm>
            <a:off x="277325" y="6472863"/>
            <a:ext cx="159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Ref: DeepMind</a:t>
            </a:r>
          </a:p>
        </p:txBody>
      </p:sp>
    </p:spTree>
    <p:extLst>
      <p:ext uri="{BB962C8B-B14F-4D97-AF65-F5344CB8AC3E}">
        <p14:creationId xmlns:p14="http://schemas.microsoft.com/office/powerpoint/2010/main" val="4693288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tr-TR" dirty="0"/>
          </a:p>
        </p:txBody>
      </p:sp>
      <p:sp>
        <p:nvSpPr>
          <p:cNvPr id="6" name="Text Placeholder 14"/>
          <p:cNvSpPr txBox="1">
            <a:spLocks/>
          </p:cNvSpPr>
          <p:nvPr/>
        </p:nvSpPr>
        <p:spPr>
          <a:xfrm>
            <a:off x="277325" y="209321"/>
            <a:ext cx="8029277" cy="755210"/>
          </a:xfrm>
          <a:prstGeom prst="rect">
            <a:avLst/>
          </a:prstGeom>
          <a:noFill/>
        </p:spPr>
        <p:txBody>
          <a:bodyPr/>
          <a:lstStyle>
            <a:lvl1pPr marL="343037" indent="-343037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32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3247" indent="-285864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457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840" indent="-228691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223" indent="-228691" algn="l" defTabSz="457383" rtl="0" eaLnBrk="1" latinLnBrk="0" hangingPunct="1">
              <a:spcBef>
                <a:spcPct val="20000"/>
              </a:spcBef>
              <a:buFont typeface="Arial"/>
              <a:buChar char="»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606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989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30372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7754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800" b="1" spc="300" noProof="1">
                <a:gradFill>
                  <a:gsLst>
                    <a:gs pos="28000">
                      <a:schemeClr val="accent1"/>
                    </a:gs>
                    <a:gs pos="100000">
                      <a:srgbClr val="D1445F"/>
                    </a:gs>
                  </a:gsLst>
                  <a:lin ang="13500000" scaled="1"/>
                </a:gradFill>
                <a:latin typeface="Montserrat Light" charset="0"/>
                <a:ea typeface="Montserrat Light" charset="0"/>
                <a:cs typeface="Montserrat Light" charset="0"/>
              </a:rPr>
              <a:t>Robotics</a:t>
            </a:r>
            <a:endParaRPr lang="en-US" sz="1800" spc="300" noProof="1">
              <a:gradFill>
                <a:gsLst>
                  <a:gs pos="28000">
                    <a:schemeClr val="accent1"/>
                  </a:gs>
                  <a:gs pos="100000">
                    <a:srgbClr val="D1445F"/>
                  </a:gs>
                </a:gsLst>
                <a:lin ang="13500000" scaled="1"/>
              </a:gra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pic>
        <p:nvPicPr>
          <p:cNvPr id="3" name="vppFvq2quQ0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25592" y="964531"/>
            <a:ext cx="8543669" cy="4805814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801" y="6186508"/>
            <a:ext cx="800031" cy="286355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5832C777-FB35-4E1B-AFD8-F26770A06F20}"/>
              </a:ext>
            </a:extLst>
          </p:cNvPr>
          <p:cNvSpPr txBox="1"/>
          <p:nvPr/>
        </p:nvSpPr>
        <p:spPr>
          <a:xfrm>
            <a:off x="277325" y="6472863"/>
            <a:ext cx="1408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Ref: Berkeley</a:t>
            </a:r>
          </a:p>
        </p:txBody>
      </p:sp>
    </p:spTree>
    <p:extLst>
      <p:ext uri="{BB962C8B-B14F-4D97-AF65-F5344CB8AC3E}">
        <p14:creationId xmlns:p14="http://schemas.microsoft.com/office/powerpoint/2010/main" val="40369001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Text Placeholder 14"/>
          <p:cNvSpPr txBox="1">
            <a:spLocks/>
          </p:cNvSpPr>
          <p:nvPr/>
        </p:nvSpPr>
        <p:spPr>
          <a:xfrm>
            <a:off x="277325" y="209321"/>
            <a:ext cx="8029277" cy="755210"/>
          </a:xfrm>
          <a:prstGeom prst="rect">
            <a:avLst/>
          </a:prstGeom>
          <a:noFill/>
        </p:spPr>
        <p:txBody>
          <a:bodyPr/>
          <a:lstStyle>
            <a:lvl1pPr marL="343037" indent="-343037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32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3247" indent="-285864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457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840" indent="-228691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223" indent="-228691" algn="l" defTabSz="457383" rtl="0" eaLnBrk="1" latinLnBrk="0" hangingPunct="1">
              <a:spcBef>
                <a:spcPct val="20000"/>
              </a:spcBef>
              <a:buFont typeface="Arial"/>
              <a:buChar char="»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606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989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30372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7754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800" b="1" spc="300" noProof="1">
                <a:gradFill>
                  <a:gsLst>
                    <a:gs pos="28000">
                      <a:schemeClr val="accent1"/>
                    </a:gs>
                    <a:gs pos="100000">
                      <a:srgbClr val="D1445F"/>
                    </a:gs>
                  </a:gsLst>
                  <a:lin ang="13500000" scaled="1"/>
                </a:gradFill>
                <a:latin typeface="Montserrat Light" charset="0"/>
                <a:ea typeface="Montserrat Light" charset="0"/>
                <a:cs typeface="Montserrat Light" charset="0"/>
              </a:rPr>
              <a:t>Autonomous Systems</a:t>
            </a:r>
            <a:endParaRPr lang="en-US" sz="1800" spc="300" noProof="1">
              <a:gradFill>
                <a:gsLst>
                  <a:gs pos="28000">
                    <a:schemeClr val="accent1"/>
                  </a:gs>
                  <a:gs pos="100000">
                    <a:srgbClr val="D1445F"/>
                  </a:gs>
                </a:gsLst>
                <a:lin ang="13500000" scaled="1"/>
              </a:gra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801" y="6186508"/>
            <a:ext cx="800031" cy="286355"/>
          </a:xfrm>
          <a:prstGeom prst="rect">
            <a:avLst/>
          </a:prstGeom>
        </p:spPr>
      </p:pic>
      <p:pic>
        <p:nvPicPr>
          <p:cNvPr id="6" name="CK1szio7PyA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01015" y="892441"/>
            <a:ext cx="9544520" cy="5368793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A370B9EA-4D4C-4AE0-9F01-2514B7A1BAD9}"/>
              </a:ext>
            </a:extLst>
          </p:cNvPr>
          <p:cNvSpPr txBox="1"/>
          <p:nvPr/>
        </p:nvSpPr>
        <p:spPr>
          <a:xfrm>
            <a:off x="277325" y="6472863"/>
            <a:ext cx="97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Ref: MIT</a:t>
            </a:r>
          </a:p>
        </p:txBody>
      </p:sp>
    </p:spTree>
    <p:extLst>
      <p:ext uri="{BB962C8B-B14F-4D97-AF65-F5344CB8AC3E}">
        <p14:creationId xmlns:p14="http://schemas.microsoft.com/office/powerpoint/2010/main" val="18087127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tr-TR" dirty="0"/>
          </a:p>
        </p:txBody>
      </p:sp>
      <p:sp>
        <p:nvSpPr>
          <p:cNvPr id="6" name="Text Placeholder 14"/>
          <p:cNvSpPr txBox="1">
            <a:spLocks/>
          </p:cNvSpPr>
          <p:nvPr/>
        </p:nvSpPr>
        <p:spPr>
          <a:xfrm>
            <a:off x="277325" y="209321"/>
            <a:ext cx="8029277" cy="755210"/>
          </a:xfrm>
          <a:prstGeom prst="rect">
            <a:avLst/>
          </a:prstGeom>
          <a:noFill/>
        </p:spPr>
        <p:txBody>
          <a:bodyPr/>
          <a:lstStyle>
            <a:lvl1pPr marL="343037" indent="-343037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32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3247" indent="-285864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457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840" indent="-228691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223" indent="-228691" algn="l" defTabSz="457383" rtl="0" eaLnBrk="1" latinLnBrk="0" hangingPunct="1">
              <a:spcBef>
                <a:spcPct val="20000"/>
              </a:spcBef>
              <a:buFont typeface="Arial"/>
              <a:buChar char="»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606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989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30372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7754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800" b="1" spc="300" noProof="1">
                <a:gradFill>
                  <a:gsLst>
                    <a:gs pos="28000">
                      <a:schemeClr val="accent1"/>
                    </a:gs>
                    <a:gs pos="100000">
                      <a:srgbClr val="D1445F"/>
                    </a:gs>
                  </a:gsLst>
                  <a:lin ang="13500000" scaled="1"/>
                </a:gradFill>
                <a:latin typeface="Montserrat Light" charset="0"/>
                <a:ea typeface="Montserrat Light" charset="0"/>
                <a:cs typeface="Montserrat Light" charset="0"/>
              </a:rPr>
              <a:t>Robotics/Autonomous Systems</a:t>
            </a:r>
            <a:endParaRPr lang="en-US" sz="1800" spc="300" noProof="1">
              <a:gradFill>
                <a:gsLst>
                  <a:gs pos="28000">
                    <a:schemeClr val="accent1"/>
                  </a:gs>
                  <a:gs pos="100000">
                    <a:srgbClr val="D1445F"/>
                  </a:gs>
                </a:gsLst>
                <a:lin ang="13500000" scaled="1"/>
              </a:gra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801" y="6186508"/>
            <a:ext cx="800031" cy="286355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A7866459-0250-4E0F-B059-9942BD46EB02}"/>
              </a:ext>
            </a:extLst>
          </p:cNvPr>
          <p:cNvSpPr txBox="1"/>
          <p:nvPr/>
        </p:nvSpPr>
        <p:spPr>
          <a:xfrm>
            <a:off x="277325" y="6472863"/>
            <a:ext cx="3505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Ref: ITU AI and </a:t>
            </a:r>
            <a:r>
              <a:rPr lang="en-US" dirty="0" err="1"/>
              <a:t>Eatron</a:t>
            </a:r>
            <a:r>
              <a:rPr lang="en-US" dirty="0"/>
              <a:t> Technologies</a:t>
            </a:r>
          </a:p>
        </p:txBody>
      </p:sp>
      <p:pic>
        <p:nvPicPr>
          <p:cNvPr id="10" name="y2mate.com - simstar_ai_training_NCw03oslqoc_360p">
            <a:hlinkClick r:id="" action="ppaction://media"/>
            <a:extLst>
              <a:ext uri="{FF2B5EF4-FFF2-40B4-BE49-F238E27FC236}">
                <a16:creationId xmlns:a16="http://schemas.microsoft.com/office/drawing/2014/main" id="{3E0CA216-EAF1-46D1-879C-78F81B44C8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5901" r="13704" b="-108"/>
          <a:stretch/>
        </p:blipFill>
        <p:spPr>
          <a:xfrm>
            <a:off x="277324" y="1171265"/>
            <a:ext cx="5106371" cy="4085097"/>
          </a:xfrm>
          <a:prstGeom prst="rect">
            <a:avLst/>
          </a:prstGeom>
        </p:spPr>
      </p:pic>
      <p:pic>
        <p:nvPicPr>
          <p:cNvPr id="9" name="1607404916704">
            <a:hlinkClick r:id="" action="ppaction://media"/>
            <a:extLst>
              <a:ext uri="{FF2B5EF4-FFF2-40B4-BE49-F238E27FC236}">
                <a16:creationId xmlns:a16="http://schemas.microsoft.com/office/drawing/2014/main" id="{9176C7BD-D489-4491-814D-C1683775669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02904" y="1334529"/>
            <a:ext cx="6643462" cy="356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5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 mute="1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Text Placeholder 14"/>
          <p:cNvSpPr txBox="1">
            <a:spLocks/>
          </p:cNvSpPr>
          <p:nvPr/>
        </p:nvSpPr>
        <p:spPr>
          <a:xfrm>
            <a:off x="277325" y="209321"/>
            <a:ext cx="8029277" cy="755210"/>
          </a:xfrm>
          <a:prstGeom prst="rect">
            <a:avLst/>
          </a:prstGeom>
          <a:noFill/>
        </p:spPr>
        <p:txBody>
          <a:bodyPr/>
          <a:lstStyle>
            <a:lvl1pPr marL="343037" indent="-343037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32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3247" indent="-285864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457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840" indent="-228691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223" indent="-228691" algn="l" defTabSz="457383" rtl="0" eaLnBrk="1" latinLnBrk="0" hangingPunct="1">
              <a:spcBef>
                <a:spcPct val="20000"/>
              </a:spcBef>
              <a:buFont typeface="Arial"/>
              <a:buChar char="»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606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989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30372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7754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800" b="1" spc="300" noProof="1">
                <a:gradFill>
                  <a:gsLst>
                    <a:gs pos="28000">
                      <a:schemeClr val="accent1"/>
                    </a:gs>
                    <a:gs pos="100000">
                      <a:srgbClr val="D1445F"/>
                    </a:gs>
                  </a:gsLst>
                  <a:lin ang="13500000" scaled="1"/>
                </a:gradFill>
                <a:latin typeface="Montserrat Light" charset="0"/>
                <a:ea typeface="Montserrat Light" charset="0"/>
                <a:cs typeface="Montserrat Light" charset="0"/>
              </a:rPr>
              <a:t>Autonomous Systems</a:t>
            </a:r>
            <a:endParaRPr lang="en-US" sz="1800" spc="300" noProof="1">
              <a:gradFill>
                <a:gsLst>
                  <a:gs pos="28000">
                    <a:schemeClr val="accent1"/>
                  </a:gs>
                  <a:gs pos="100000">
                    <a:srgbClr val="D1445F"/>
                  </a:gs>
                </a:gsLst>
                <a:lin ang="13500000" scaled="1"/>
              </a:gra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pic>
        <p:nvPicPr>
          <p:cNvPr id="3" name="jE9JOadfFFw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03697" y="926131"/>
            <a:ext cx="9142396" cy="5142598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801" y="6186508"/>
            <a:ext cx="800031" cy="286355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705F9140-914C-4781-9432-8C0CDF289ECF}"/>
              </a:ext>
            </a:extLst>
          </p:cNvPr>
          <p:cNvSpPr txBox="1"/>
          <p:nvPr/>
        </p:nvSpPr>
        <p:spPr>
          <a:xfrm>
            <a:off x="277325" y="6472863"/>
            <a:ext cx="97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Ref: MIT</a:t>
            </a:r>
          </a:p>
        </p:txBody>
      </p:sp>
    </p:spTree>
    <p:extLst>
      <p:ext uri="{BB962C8B-B14F-4D97-AF65-F5344CB8AC3E}">
        <p14:creationId xmlns:p14="http://schemas.microsoft.com/office/powerpoint/2010/main" val="4026719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598CDD96-1520-4414-B4FE-2B978BB2C57F}"/>
              </a:ext>
            </a:extLst>
          </p:cNvPr>
          <p:cNvSpPr txBox="1">
            <a:spLocks/>
          </p:cNvSpPr>
          <p:nvPr/>
        </p:nvSpPr>
        <p:spPr>
          <a:xfrm>
            <a:off x="4872329" y="3051395"/>
            <a:ext cx="4039035" cy="755210"/>
          </a:xfrm>
          <a:prstGeom prst="rect">
            <a:avLst/>
          </a:prstGeom>
          <a:noFill/>
        </p:spPr>
        <p:txBody>
          <a:bodyPr/>
          <a:lstStyle>
            <a:lvl1pPr marL="343037" indent="-343037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32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3247" indent="-285864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457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840" indent="-228691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223" indent="-228691" algn="l" defTabSz="457383" rtl="0" eaLnBrk="1" latinLnBrk="0" hangingPunct="1">
              <a:spcBef>
                <a:spcPct val="20000"/>
              </a:spcBef>
              <a:buFont typeface="Arial"/>
              <a:buChar char="»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606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989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30372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7754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800" b="1" spc="300" noProof="1">
                <a:gradFill>
                  <a:gsLst>
                    <a:gs pos="28000">
                      <a:schemeClr val="accent1"/>
                    </a:gs>
                    <a:gs pos="100000">
                      <a:srgbClr val="D1445F"/>
                    </a:gs>
                  </a:gsLst>
                  <a:lin ang="13500000" scaled="1"/>
                </a:gradFill>
                <a:latin typeface="Montserrat Light" charset="0"/>
                <a:ea typeface="Montserrat Light" charset="0"/>
                <a:cs typeface="Montserrat Light" charset="0"/>
              </a:rPr>
              <a:t>Introduction</a:t>
            </a:r>
            <a:endParaRPr lang="en-US" sz="1500" spc="300" noProof="1">
              <a:gradFill>
                <a:gsLst>
                  <a:gs pos="28000">
                    <a:schemeClr val="accent1"/>
                  </a:gs>
                  <a:gs pos="100000">
                    <a:srgbClr val="D1445F"/>
                  </a:gs>
                </a:gsLst>
                <a:lin ang="13500000" scaled="1"/>
              </a:gradFill>
              <a:latin typeface="Montserrat Light" charset="0"/>
              <a:ea typeface="Montserrat Light" charset="0"/>
              <a:cs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890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Text Placeholder 14"/>
          <p:cNvSpPr txBox="1">
            <a:spLocks/>
          </p:cNvSpPr>
          <p:nvPr/>
        </p:nvSpPr>
        <p:spPr>
          <a:xfrm>
            <a:off x="277325" y="209321"/>
            <a:ext cx="8029277" cy="755210"/>
          </a:xfrm>
          <a:prstGeom prst="rect">
            <a:avLst/>
          </a:prstGeom>
          <a:noFill/>
        </p:spPr>
        <p:txBody>
          <a:bodyPr/>
          <a:lstStyle>
            <a:lvl1pPr marL="343037" indent="-343037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32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3247" indent="-285864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457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840" indent="-228691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223" indent="-228691" algn="l" defTabSz="457383" rtl="0" eaLnBrk="1" latinLnBrk="0" hangingPunct="1">
              <a:spcBef>
                <a:spcPct val="20000"/>
              </a:spcBef>
              <a:buFont typeface="Arial"/>
              <a:buChar char="»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606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989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30372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7754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800" b="1" spc="300" noProof="1">
                <a:gradFill>
                  <a:gsLst>
                    <a:gs pos="28000">
                      <a:schemeClr val="accent1"/>
                    </a:gs>
                    <a:gs pos="100000">
                      <a:srgbClr val="D1445F"/>
                    </a:gs>
                  </a:gsLst>
                  <a:lin ang="13500000" scaled="1"/>
                </a:gradFill>
                <a:latin typeface="Montserrat Light" charset="0"/>
                <a:ea typeface="Montserrat Light" charset="0"/>
                <a:cs typeface="Montserrat Light" charset="0"/>
              </a:rPr>
              <a:t>Autonomous Systems</a:t>
            </a:r>
            <a:endParaRPr lang="en-US" sz="1800" spc="300" noProof="1">
              <a:gradFill>
                <a:gsLst>
                  <a:gs pos="28000">
                    <a:schemeClr val="accent1"/>
                  </a:gs>
                  <a:gs pos="100000">
                    <a:srgbClr val="D1445F"/>
                  </a:gs>
                </a:gsLst>
                <a:lin ang="13500000" scaled="1"/>
              </a:gra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pic>
        <p:nvPicPr>
          <p:cNvPr id="5" name="IFApkHz7Q-U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66262" y="1166762"/>
            <a:ext cx="9079831" cy="5107405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801" y="6186508"/>
            <a:ext cx="800031" cy="286355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021DE577-8BE2-4AB7-850E-8C81C5CF9B7C}"/>
              </a:ext>
            </a:extLst>
          </p:cNvPr>
          <p:cNvSpPr txBox="1"/>
          <p:nvPr/>
        </p:nvSpPr>
        <p:spPr>
          <a:xfrm>
            <a:off x="277325" y="6472863"/>
            <a:ext cx="97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Ref: MIT</a:t>
            </a:r>
          </a:p>
        </p:txBody>
      </p:sp>
    </p:spTree>
    <p:extLst>
      <p:ext uri="{BB962C8B-B14F-4D97-AF65-F5344CB8AC3E}">
        <p14:creationId xmlns:p14="http://schemas.microsoft.com/office/powerpoint/2010/main" val="3246296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Text Placeholder 14"/>
          <p:cNvSpPr txBox="1">
            <a:spLocks/>
          </p:cNvSpPr>
          <p:nvPr/>
        </p:nvSpPr>
        <p:spPr>
          <a:xfrm>
            <a:off x="277325" y="209321"/>
            <a:ext cx="8029277" cy="755210"/>
          </a:xfrm>
          <a:prstGeom prst="rect">
            <a:avLst/>
          </a:prstGeom>
          <a:noFill/>
        </p:spPr>
        <p:txBody>
          <a:bodyPr/>
          <a:lstStyle>
            <a:lvl1pPr marL="343037" indent="-343037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32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3247" indent="-285864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457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840" indent="-228691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223" indent="-228691" algn="l" defTabSz="457383" rtl="0" eaLnBrk="1" latinLnBrk="0" hangingPunct="1">
              <a:spcBef>
                <a:spcPct val="20000"/>
              </a:spcBef>
              <a:buFont typeface="Arial"/>
              <a:buChar char="»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606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989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30372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7754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800" b="1" spc="300" noProof="1">
                <a:gradFill>
                  <a:gsLst>
                    <a:gs pos="28000">
                      <a:schemeClr val="accent1"/>
                    </a:gs>
                    <a:gs pos="100000">
                      <a:srgbClr val="D1445F"/>
                    </a:gs>
                  </a:gsLst>
                  <a:lin ang="13500000" scaled="1"/>
                </a:gradFill>
                <a:latin typeface="Montserrat Light" charset="0"/>
                <a:ea typeface="Montserrat Light" charset="0"/>
                <a:cs typeface="Montserrat Light" charset="0"/>
              </a:rPr>
              <a:t>Autonomous Systems</a:t>
            </a:r>
            <a:endParaRPr lang="en-US" sz="1800" spc="300" noProof="1">
              <a:gradFill>
                <a:gsLst>
                  <a:gs pos="28000">
                    <a:schemeClr val="accent1"/>
                  </a:gs>
                  <a:gs pos="100000">
                    <a:srgbClr val="D1445F"/>
                  </a:gs>
                </a:gsLst>
                <a:lin ang="13500000" scaled="1"/>
              </a:gra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pic>
        <p:nvPicPr>
          <p:cNvPr id="3" name="8RILnqPxo1s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71073" y="1041634"/>
            <a:ext cx="8906577" cy="500995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801" y="6186508"/>
            <a:ext cx="800031" cy="286355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59F24EF3-CF66-4006-A15D-982CC4C7B240}"/>
              </a:ext>
            </a:extLst>
          </p:cNvPr>
          <p:cNvSpPr txBox="1"/>
          <p:nvPr/>
        </p:nvSpPr>
        <p:spPr>
          <a:xfrm>
            <a:off x="277325" y="6472863"/>
            <a:ext cx="100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Ref: UZH</a:t>
            </a:r>
          </a:p>
        </p:txBody>
      </p:sp>
    </p:spTree>
    <p:extLst>
      <p:ext uri="{BB962C8B-B14F-4D97-AF65-F5344CB8AC3E}">
        <p14:creationId xmlns:p14="http://schemas.microsoft.com/office/powerpoint/2010/main" val="11692501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tr-TR" dirty="0"/>
          </a:p>
        </p:txBody>
      </p:sp>
      <p:sp>
        <p:nvSpPr>
          <p:cNvPr id="6" name="Text Placeholder 14"/>
          <p:cNvSpPr txBox="1">
            <a:spLocks/>
          </p:cNvSpPr>
          <p:nvPr/>
        </p:nvSpPr>
        <p:spPr>
          <a:xfrm>
            <a:off x="277325" y="209321"/>
            <a:ext cx="8029277" cy="755210"/>
          </a:xfrm>
          <a:prstGeom prst="rect">
            <a:avLst/>
          </a:prstGeom>
          <a:noFill/>
        </p:spPr>
        <p:txBody>
          <a:bodyPr/>
          <a:lstStyle>
            <a:lvl1pPr marL="343037" indent="-343037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32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3247" indent="-285864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457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840" indent="-228691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223" indent="-228691" algn="l" defTabSz="457383" rtl="0" eaLnBrk="1" latinLnBrk="0" hangingPunct="1">
              <a:spcBef>
                <a:spcPct val="20000"/>
              </a:spcBef>
              <a:buFont typeface="Arial"/>
              <a:buChar char="»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606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989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30372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7754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800" b="1" spc="300" noProof="1">
                <a:gradFill>
                  <a:gsLst>
                    <a:gs pos="28000">
                      <a:schemeClr val="accent1"/>
                    </a:gs>
                    <a:gs pos="100000">
                      <a:srgbClr val="D1445F"/>
                    </a:gs>
                  </a:gsLst>
                  <a:lin ang="13500000" scaled="1"/>
                </a:gradFill>
                <a:latin typeface="Montserrat Light" charset="0"/>
                <a:ea typeface="Montserrat Light" charset="0"/>
                <a:cs typeface="Montserrat Light" charset="0"/>
              </a:rPr>
              <a:t>Robotics/Autonomous Systems</a:t>
            </a:r>
            <a:endParaRPr lang="en-US" sz="1800" spc="300" noProof="1">
              <a:gradFill>
                <a:gsLst>
                  <a:gs pos="28000">
                    <a:schemeClr val="accent1"/>
                  </a:gs>
                  <a:gs pos="100000">
                    <a:srgbClr val="D1445F"/>
                  </a:gs>
                </a:gsLst>
                <a:lin ang="13500000" scaled="1"/>
              </a:gra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801" y="6186508"/>
            <a:ext cx="800031" cy="286355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A7866459-0250-4E0F-B059-9942BD46EB02}"/>
              </a:ext>
            </a:extLst>
          </p:cNvPr>
          <p:cNvSpPr txBox="1"/>
          <p:nvPr/>
        </p:nvSpPr>
        <p:spPr>
          <a:xfrm>
            <a:off x="277325" y="6472863"/>
            <a:ext cx="2424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Ref: University of Zurich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C390D17-D0E8-4E4C-8E5C-702D3BEB7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80" y="914644"/>
            <a:ext cx="3678181" cy="488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I-powered drone beats human champion pilots | Technology | The Guardian">
            <a:extLst>
              <a:ext uri="{FF2B5EF4-FFF2-40B4-BE49-F238E27FC236}">
                <a16:creationId xmlns:a16="http://schemas.microsoft.com/office/drawing/2014/main" id="{913EA641-7506-4C0B-8543-8E8779564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536" y="1327504"/>
            <a:ext cx="5633265" cy="337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3643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953" y="15612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 </a:t>
            </a:r>
            <a:endParaRPr lang="tr-TR" sz="4000" dirty="0"/>
          </a:p>
        </p:txBody>
      </p:sp>
      <p:sp>
        <p:nvSpPr>
          <p:cNvPr id="4" name="Text Placeholder 14"/>
          <p:cNvSpPr txBox="1">
            <a:spLocks/>
          </p:cNvSpPr>
          <p:nvPr/>
        </p:nvSpPr>
        <p:spPr>
          <a:xfrm>
            <a:off x="277325" y="209321"/>
            <a:ext cx="8029277" cy="755210"/>
          </a:xfrm>
          <a:prstGeom prst="rect">
            <a:avLst/>
          </a:prstGeom>
          <a:noFill/>
        </p:spPr>
        <p:txBody>
          <a:bodyPr/>
          <a:lstStyle>
            <a:lvl1pPr marL="343037" indent="-343037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32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3247" indent="-285864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457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840" indent="-228691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223" indent="-228691" algn="l" defTabSz="457383" rtl="0" eaLnBrk="1" latinLnBrk="0" hangingPunct="1">
              <a:spcBef>
                <a:spcPct val="20000"/>
              </a:spcBef>
              <a:buFont typeface="Arial"/>
              <a:buChar char="»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606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989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30372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7754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800" b="1" spc="300" noProof="1">
                <a:gradFill>
                  <a:gsLst>
                    <a:gs pos="28000">
                      <a:schemeClr val="accent1"/>
                    </a:gs>
                    <a:gs pos="100000">
                      <a:srgbClr val="D1445F"/>
                    </a:gs>
                  </a:gsLst>
                  <a:lin ang="13500000" scaled="1"/>
                </a:gradFill>
                <a:latin typeface="Montserrat Light" charset="0"/>
                <a:ea typeface="Montserrat Light" charset="0"/>
                <a:cs typeface="Montserrat Light" charset="0"/>
              </a:rPr>
              <a:t>Autonomous Systems</a:t>
            </a:r>
            <a:endParaRPr lang="en-US" sz="1800" spc="300" noProof="1">
              <a:gradFill>
                <a:gsLst>
                  <a:gs pos="28000">
                    <a:schemeClr val="accent1"/>
                  </a:gs>
                  <a:gs pos="100000">
                    <a:srgbClr val="D1445F"/>
                  </a:gs>
                </a:gsLst>
                <a:lin ang="13500000" scaled="1"/>
              </a:gra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pic>
        <p:nvPicPr>
          <p:cNvPr id="3" name="VCdxqn0fcnE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45393" y="1017732"/>
            <a:ext cx="8824763" cy="4963929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801" y="6186508"/>
            <a:ext cx="800031" cy="286355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CA23BDB0-DFDB-4D30-8245-65D6C0922060}"/>
              </a:ext>
            </a:extLst>
          </p:cNvPr>
          <p:cNvSpPr txBox="1"/>
          <p:nvPr/>
        </p:nvSpPr>
        <p:spPr>
          <a:xfrm>
            <a:off x="277325" y="6472863"/>
            <a:ext cx="1402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Ref: Stanford</a:t>
            </a:r>
          </a:p>
        </p:txBody>
      </p:sp>
    </p:spTree>
    <p:extLst>
      <p:ext uri="{BB962C8B-B14F-4D97-AF65-F5344CB8AC3E}">
        <p14:creationId xmlns:p14="http://schemas.microsoft.com/office/powerpoint/2010/main" val="15880124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953" y="15612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 </a:t>
            </a:r>
            <a:endParaRPr lang="tr-TR" sz="4000" dirty="0"/>
          </a:p>
        </p:txBody>
      </p:sp>
      <p:sp>
        <p:nvSpPr>
          <p:cNvPr id="4" name="Text Placeholder 14"/>
          <p:cNvSpPr txBox="1">
            <a:spLocks/>
          </p:cNvSpPr>
          <p:nvPr/>
        </p:nvSpPr>
        <p:spPr>
          <a:xfrm>
            <a:off x="277325" y="209321"/>
            <a:ext cx="8029277" cy="755210"/>
          </a:xfrm>
          <a:prstGeom prst="rect">
            <a:avLst/>
          </a:prstGeom>
          <a:noFill/>
        </p:spPr>
        <p:txBody>
          <a:bodyPr/>
          <a:lstStyle>
            <a:lvl1pPr marL="343037" indent="-343037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32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3247" indent="-285864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457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840" indent="-228691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223" indent="-228691" algn="l" defTabSz="457383" rtl="0" eaLnBrk="1" latinLnBrk="0" hangingPunct="1">
              <a:spcBef>
                <a:spcPct val="20000"/>
              </a:spcBef>
              <a:buFont typeface="Arial"/>
              <a:buChar char="»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606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989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30372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7754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800" b="1" spc="300" noProof="1">
                <a:gradFill>
                  <a:gsLst>
                    <a:gs pos="28000">
                      <a:schemeClr val="accent1"/>
                    </a:gs>
                    <a:gs pos="100000">
                      <a:srgbClr val="D1445F"/>
                    </a:gs>
                  </a:gsLst>
                  <a:lin ang="13500000" scaled="1"/>
                </a:gradFill>
                <a:latin typeface="Montserrat Light" charset="0"/>
                <a:ea typeface="Montserrat Light" charset="0"/>
                <a:cs typeface="Montserrat Light" charset="0"/>
              </a:rPr>
              <a:t>Autonomous Systems</a:t>
            </a:r>
            <a:endParaRPr lang="en-US" sz="1800" spc="300" noProof="1">
              <a:gradFill>
                <a:gsLst>
                  <a:gs pos="28000">
                    <a:schemeClr val="accent1"/>
                  </a:gs>
                  <a:gs pos="100000">
                    <a:srgbClr val="D1445F"/>
                  </a:gs>
                </a:gsLst>
                <a:lin ang="13500000" scaled="1"/>
              </a:gra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801" y="6186508"/>
            <a:ext cx="800031" cy="286355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5C7CE08C-9714-478A-97AC-7424CD7DF7A8}"/>
              </a:ext>
            </a:extLst>
          </p:cNvPr>
          <p:cNvSpPr txBox="1"/>
          <p:nvPr/>
        </p:nvSpPr>
        <p:spPr>
          <a:xfrm>
            <a:off x="277325" y="6472863"/>
            <a:ext cx="3075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Ref: ITU AI (Supported by TAI)</a:t>
            </a:r>
          </a:p>
        </p:txBody>
      </p:sp>
      <p:pic>
        <p:nvPicPr>
          <p:cNvPr id="8" name="Split-S_Data0_IMU">
            <a:hlinkClick r:id="" action="ppaction://media"/>
            <a:extLst>
              <a:ext uri="{FF2B5EF4-FFF2-40B4-BE49-F238E27FC236}">
                <a16:creationId xmlns:a16="http://schemas.microsoft.com/office/drawing/2014/main" id="{CE9A974C-410D-4D91-A5B6-6DFC7F83E2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02867" y="1005521"/>
            <a:ext cx="7777373" cy="495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32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953" y="15612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 </a:t>
            </a:r>
            <a:endParaRPr lang="tr-TR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712" y="1057410"/>
            <a:ext cx="9544050" cy="1590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133" y="2939631"/>
            <a:ext cx="9274629" cy="3384450"/>
          </a:xfrm>
          <a:prstGeom prst="rect">
            <a:avLst/>
          </a:prstGeom>
        </p:spPr>
      </p:pic>
      <p:sp>
        <p:nvSpPr>
          <p:cNvPr id="5" name="Text Placeholder 14"/>
          <p:cNvSpPr txBox="1">
            <a:spLocks/>
          </p:cNvSpPr>
          <p:nvPr/>
        </p:nvSpPr>
        <p:spPr>
          <a:xfrm>
            <a:off x="277325" y="209321"/>
            <a:ext cx="8029277" cy="755210"/>
          </a:xfrm>
          <a:prstGeom prst="rect">
            <a:avLst/>
          </a:prstGeom>
          <a:noFill/>
        </p:spPr>
        <p:txBody>
          <a:bodyPr/>
          <a:lstStyle>
            <a:lvl1pPr marL="343037" indent="-343037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32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3247" indent="-285864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457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840" indent="-228691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223" indent="-228691" algn="l" defTabSz="457383" rtl="0" eaLnBrk="1" latinLnBrk="0" hangingPunct="1">
              <a:spcBef>
                <a:spcPct val="20000"/>
              </a:spcBef>
              <a:buFont typeface="Arial"/>
              <a:buChar char="»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606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989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30372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7754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800" b="1" spc="300" noProof="1">
                <a:gradFill>
                  <a:gsLst>
                    <a:gs pos="28000">
                      <a:schemeClr val="accent1"/>
                    </a:gs>
                    <a:gs pos="100000">
                      <a:srgbClr val="D1445F"/>
                    </a:gs>
                  </a:gsLst>
                  <a:lin ang="13500000" scaled="1"/>
                </a:gradFill>
                <a:latin typeface="Montserrat Light" charset="0"/>
                <a:ea typeface="Montserrat Light" charset="0"/>
                <a:cs typeface="Montserrat Light" charset="0"/>
              </a:rPr>
              <a:t>Computer Vision</a:t>
            </a:r>
            <a:endParaRPr lang="en-US" sz="1800" spc="300" noProof="1">
              <a:gradFill>
                <a:gsLst>
                  <a:gs pos="28000">
                    <a:schemeClr val="accent1"/>
                  </a:gs>
                  <a:gs pos="100000">
                    <a:srgbClr val="D1445F"/>
                  </a:gs>
                </a:gsLst>
                <a:lin ang="13500000" scaled="1"/>
              </a:gra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801" y="6186508"/>
            <a:ext cx="800031" cy="28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6992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953" y="15612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 </a:t>
            </a:r>
            <a:endParaRPr lang="tr-TR" sz="4000" dirty="0"/>
          </a:p>
        </p:txBody>
      </p:sp>
      <p:sp>
        <p:nvSpPr>
          <p:cNvPr id="6" name="Text Placeholder 14"/>
          <p:cNvSpPr txBox="1">
            <a:spLocks/>
          </p:cNvSpPr>
          <p:nvPr/>
        </p:nvSpPr>
        <p:spPr>
          <a:xfrm>
            <a:off x="277325" y="209321"/>
            <a:ext cx="9598195" cy="755210"/>
          </a:xfrm>
          <a:prstGeom prst="rect">
            <a:avLst/>
          </a:prstGeom>
          <a:noFill/>
        </p:spPr>
        <p:txBody>
          <a:bodyPr/>
          <a:lstStyle>
            <a:lvl1pPr marL="343037" indent="-343037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32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3247" indent="-285864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457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840" indent="-228691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223" indent="-228691" algn="l" defTabSz="457383" rtl="0" eaLnBrk="1" latinLnBrk="0" hangingPunct="1">
              <a:spcBef>
                <a:spcPct val="20000"/>
              </a:spcBef>
              <a:buFont typeface="Arial"/>
              <a:buChar char="»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606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989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30372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7754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800" b="1" spc="300" noProof="1">
                <a:gradFill>
                  <a:gsLst>
                    <a:gs pos="28000">
                      <a:schemeClr val="accent1"/>
                    </a:gs>
                    <a:gs pos="100000">
                      <a:srgbClr val="D1445F"/>
                    </a:gs>
                  </a:gsLst>
                  <a:lin ang="13500000" scaled="1"/>
                </a:gradFill>
                <a:latin typeface="Montserrat Light" charset="0"/>
                <a:ea typeface="Montserrat Light" charset="0"/>
                <a:cs typeface="Montserrat Light" charset="0"/>
              </a:rPr>
              <a:t>Natural Language Processing/Generation</a:t>
            </a:r>
            <a:endParaRPr lang="en-US" sz="1800" spc="300" noProof="1">
              <a:gradFill>
                <a:gsLst>
                  <a:gs pos="28000">
                    <a:schemeClr val="accent1"/>
                  </a:gs>
                  <a:gs pos="100000">
                    <a:srgbClr val="D1445F"/>
                  </a:gs>
                </a:gsLst>
                <a:lin ang="13500000" scaled="1"/>
              </a:gra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pic>
        <p:nvPicPr>
          <p:cNvPr id="12290" name="Picture 2" descr="https://miro.medium.com/max/2033/1*0Dd0OLCUxavjuROWqsLdk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073" y="1390131"/>
            <a:ext cx="9569480" cy="448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801" y="6186508"/>
            <a:ext cx="800031" cy="286355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BF7E3376-74E3-4028-AD09-724D51BB218D}"/>
              </a:ext>
            </a:extLst>
          </p:cNvPr>
          <p:cNvSpPr txBox="1"/>
          <p:nvPr/>
        </p:nvSpPr>
        <p:spPr>
          <a:xfrm>
            <a:off x="277325" y="6472863"/>
            <a:ext cx="1344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Ref: Meta AI</a:t>
            </a:r>
          </a:p>
        </p:txBody>
      </p:sp>
    </p:spTree>
    <p:extLst>
      <p:ext uri="{BB962C8B-B14F-4D97-AF65-F5344CB8AC3E}">
        <p14:creationId xmlns:p14="http://schemas.microsoft.com/office/powerpoint/2010/main" val="35751950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953" y="15612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 </a:t>
            </a:r>
            <a:endParaRPr lang="tr-TR" sz="4000" dirty="0"/>
          </a:p>
        </p:txBody>
      </p:sp>
      <p:sp>
        <p:nvSpPr>
          <p:cNvPr id="6" name="Text Placeholder 14"/>
          <p:cNvSpPr txBox="1">
            <a:spLocks/>
          </p:cNvSpPr>
          <p:nvPr/>
        </p:nvSpPr>
        <p:spPr>
          <a:xfrm>
            <a:off x="277325" y="209321"/>
            <a:ext cx="9598195" cy="755210"/>
          </a:xfrm>
          <a:prstGeom prst="rect">
            <a:avLst/>
          </a:prstGeom>
          <a:noFill/>
        </p:spPr>
        <p:txBody>
          <a:bodyPr/>
          <a:lstStyle>
            <a:lvl1pPr marL="343037" indent="-343037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32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3247" indent="-285864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457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840" indent="-228691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223" indent="-228691" algn="l" defTabSz="457383" rtl="0" eaLnBrk="1" latinLnBrk="0" hangingPunct="1">
              <a:spcBef>
                <a:spcPct val="20000"/>
              </a:spcBef>
              <a:buFont typeface="Arial"/>
              <a:buChar char="»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606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989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30372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7754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800" b="1" spc="300" noProof="1">
                <a:gradFill>
                  <a:gsLst>
                    <a:gs pos="28000">
                      <a:schemeClr val="accent1"/>
                    </a:gs>
                    <a:gs pos="100000">
                      <a:srgbClr val="D1445F"/>
                    </a:gs>
                  </a:gsLst>
                  <a:lin ang="13500000" scaled="1"/>
                </a:gradFill>
                <a:latin typeface="Montserrat Light" charset="0"/>
                <a:ea typeface="Montserrat Light" charset="0"/>
                <a:cs typeface="Montserrat Light" charset="0"/>
              </a:rPr>
              <a:t>Natural Language Processing/Generation</a:t>
            </a:r>
            <a:endParaRPr lang="en-US" sz="1800" spc="300" noProof="1">
              <a:gradFill>
                <a:gsLst>
                  <a:gs pos="28000">
                    <a:schemeClr val="accent1"/>
                  </a:gs>
                  <a:gs pos="100000">
                    <a:srgbClr val="D1445F"/>
                  </a:gs>
                </a:gsLst>
                <a:lin ang="13500000" scaled="1"/>
              </a:gra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801" y="6186508"/>
            <a:ext cx="800031" cy="286355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6DA79FC0-444E-41F5-84E1-F27887C88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581" y="711215"/>
            <a:ext cx="10515600" cy="5990665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5CF2E960-0F5C-4548-80E0-D517540CACAE}"/>
              </a:ext>
            </a:extLst>
          </p:cNvPr>
          <p:cNvSpPr txBox="1"/>
          <p:nvPr/>
        </p:nvSpPr>
        <p:spPr>
          <a:xfrm>
            <a:off x="277325" y="6472863"/>
            <a:ext cx="1359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Ref: Open AI</a:t>
            </a:r>
          </a:p>
        </p:txBody>
      </p:sp>
    </p:spTree>
    <p:extLst>
      <p:ext uri="{BB962C8B-B14F-4D97-AF65-F5344CB8AC3E}">
        <p14:creationId xmlns:p14="http://schemas.microsoft.com/office/powerpoint/2010/main" val="23714432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953" y="15612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 </a:t>
            </a:r>
            <a:endParaRPr lang="tr-TR" sz="4000" dirty="0"/>
          </a:p>
        </p:txBody>
      </p:sp>
      <p:sp>
        <p:nvSpPr>
          <p:cNvPr id="6" name="Text Placeholder 14"/>
          <p:cNvSpPr txBox="1">
            <a:spLocks/>
          </p:cNvSpPr>
          <p:nvPr/>
        </p:nvSpPr>
        <p:spPr>
          <a:xfrm>
            <a:off x="277325" y="209321"/>
            <a:ext cx="9598195" cy="755210"/>
          </a:xfrm>
          <a:prstGeom prst="rect">
            <a:avLst/>
          </a:prstGeom>
          <a:noFill/>
        </p:spPr>
        <p:txBody>
          <a:bodyPr/>
          <a:lstStyle>
            <a:lvl1pPr marL="343037" indent="-343037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32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3247" indent="-285864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457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840" indent="-228691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223" indent="-228691" algn="l" defTabSz="457383" rtl="0" eaLnBrk="1" latinLnBrk="0" hangingPunct="1">
              <a:spcBef>
                <a:spcPct val="20000"/>
              </a:spcBef>
              <a:buFont typeface="Arial"/>
              <a:buChar char="»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606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989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30372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7754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800" b="1" spc="300" noProof="1">
                <a:gradFill>
                  <a:gsLst>
                    <a:gs pos="28000">
                      <a:schemeClr val="accent1"/>
                    </a:gs>
                    <a:gs pos="100000">
                      <a:srgbClr val="D1445F"/>
                    </a:gs>
                  </a:gsLst>
                  <a:lin ang="13500000" scaled="1"/>
                </a:gradFill>
                <a:latin typeface="Montserrat Light" charset="0"/>
                <a:ea typeface="Montserrat Light" charset="0"/>
                <a:cs typeface="Montserrat Light" charset="0"/>
              </a:rPr>
              <a:t>Mathematics</a:t>
            </a:r>
            <a:endParaRPr lang="en-US" sz="1800" spc="300" noProof="1">
              <a:gradFill>
                <a:gsLst>
                  <a:gs pos="28000">
                    <a:schemeClr val="accent1"/>
                  </a:gs>
                  <a:gs pos="100000">
                    <a:srgbClr val="D1445F"/>
                  </a:gs>
                </a:gsLst>
                <a:lin ang="13500000" scaled="1"/>
              </a:gra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801" y="6186508"/>
            <a:ext cx="800031" cy="286355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B90D7D3F-7AFB-458B-98C6-78C8EFCF1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447" y="1017732"/>
            <a:ext cx="9858375" cy="2809875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5E6A1A4E-A6A7-4139-8DEA-02B41A4029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513" y="3880808"/>
            <a:ext cx="8068574" cy="2331265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BB0BCF71-D69E-4458-95A9-AFB04D3815D8}"/>
              </a:ext>
            </a:extLst>
          </p:cNvPr>
          <p:cNvSpPr txBox="1"/>
          <p:nvPr/>
        </p:nvSpPr>
        <p:spPr>
          <a:xfrm>
            <a:off x="277325" y="6472863"/>
            <a:ext cx="159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Ref: DeepMind</a:t>
            </a:r>
          </a:p>
        </p:txBody>
      </p:sp>
    </p:spTree>
    <p:extLst>
      <p:ext uri="{BB962C8B-B14F-4D97-AF65-F5344CB8AC3E}">
        <p14:creationId xmlns:p14="http://schemas.microsoft.com/office/powerpoint/2010/main" val="30119093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953" y="15612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 </a:t>
            </a:r>
            <a:endParaRPr lang="tr-TR" sz="4000" dirty="0"/>
          </a:p>
        </p:txBody>
      </p:sp>
      <p:pic>
        <p:nvPicPr>
          <p:cNvPr id="10242" name="Picture 2" descr="https://cdn-images-1.medium.com/max/1600/1*-mnyrNMXcCoqAj5svDpoX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63" y="1885959"/>
            <a:ext cx="5282271" cy="396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14"/>
          <p:cNvSpPr txBox="1">
            <a:spLocks/>
          </p:cNvSpPr>
          <p:nvPr/>
        </p:nvSpPr>
        <p:spPr>
          <a:xfrm>
            <a:off x="277325" y="209321"/>
            <a:ext cx="8029277" cy="755210"/>
          </a:xfrm>
          <a:prstGeom prst="rect">
            <a:avLst/>
          </a:prstGeom>
          <a:noFill/>
        </p:spPr>
        <p:txBody>
          <a:bodyPr/>
          <a:lstStyle>
            <a:lvl1pPr marL="343037" indent="-343037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32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3247" indent="-285864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457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840" indent="-228691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223" indent="-228691" algn="l" defTabSz="457383" rtl="0" eaLnBrk="1" latinLnBrk="0" hangingPunct="1">
              <a:spcBef>
                <a:spcPct val="20000"/>
              </a:spcBef>
              <a:buFont typeface="Arial"/>
              <a:buChar char="»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606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989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30372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7754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800" b="1" spc="300" noProof="1">
                <a:gradFill>
                  <a:gsLst>
                    <a:gs pos="28000">
                      <a:schemeClr val="accent1"/>
                    </a:gs>
                    <a:gs pos="100000">
                      <a:srgbClr val="D1445F"/>
                    </a:gs>
                  </a:gsLst>
                  <a:lin ang="13500000" scaled="1"/>
                </a:gradFill>
                <a:latin typeface="Montserrat Light" charset="0"/>
                <a:ea typeface="Montserrat Light" charset="0"/>
                <a:cs typeface="Montserrat Light" charset="0"/>
              </a:rPr>
              <a:t>Many, many other examples</a:t>
            </a:r>
            <a:endParaRPr lang="en-US" sz="1800" spc="300" noProof="1">
              <a:gradFill>
                <a:gsLst>
                  <a:gs pos="28000">
                    <a:schemeClr val="accent1"/>
                  </a:gs>
                  <a:gs pos="100000">
                    <a:srgbClr val="D1445F"/>
                  </a:gs>
                </a:gsLst>
                <a:lin ang="13500000" scaled="1"/>
              </a:gra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801" y="6186508"/>
            <a:ext cx="800031" cy="286355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02CA6E2C-0240-4FE5-B623-7412BD4A52BA}"/>
              </a:ext>
            </a:extLst>
          </p:cNvPr>
          <p:cNvSpPr txBox="1"/>
          <p:nvPr/>
        </p:nvSpPr>
        <p:spPr>
          <a:xfrm>
            <a:off x="6771503" y="2255108"/>
            <a:ext cx="394595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Other notable applications</a:t>
            </a:r>
          </a:p>
          <a:p>
            <a:endParaRPr lang="en-US" dirty="0"/>
          </a:p>
          <a:p>
            <a:r>
              <a:rPr lang="en-US" dirty="0"/>
              <a:t>Finance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Algo Trading, Portfolio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Storage/Production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Operations 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Crew planning, logistics and planning</a:t>
            </a:r>
          </a:p>
        </p:txBody>
      </p:sp>
    </p:spTree>
    <p:extLst>
      <p:ext uri="{BB962C8B-B14F-4D97-AF65-F5344CB8AC3E}">
        <p14:creationId xmlns:p14="http://schemas.microsoft.com/office/powerpoint/2010/main" val="2504366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Resim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801" y="6186508"/>
            <a:ext cx="800031" cy="286355"/>
          </a:xfrm>
          <a:prstGeom prst="rect">
            <a:avLst/>
          </a:prstGeom>
        </p:spPr>
      </p:pic>
      <p:sp>
        <p:nvSpPr>
          <p:cNvPr id="56" name="Text Placeholder 14"/>
          <p:cNvSpPr txBox="1">
            <a:spLocks/>
          </p:cNvSpPr>
          <p:nvPr/>
        </p:nvSpPr>
        <p:spPr>
          <a:xfrm>
            <a:off x="277325" y="209321"/>
            <a:ext cx="4039035" cy="755210"/>
          </a:xfrm>
          <a:prstGeom prst="rect">
            <a:avLst/>
          </a:prstGeom>
          <a:noFill/>
        </p:spPr>
        <p:txBody>
          <a:bodyPr/>
          <a:lstStyle>
            <a:lvl1pPr marL="343037" indent="-343037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32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3247" indent="-285864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457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840" indent="-228691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223" indent="-228691" algn="l" defTabSz="457383" rtl="0" eaLnBrk="1" latinLnBrk="0" hangingPunct="1">
              <a:spcBef>
                <a:spcPct val="20000"/>
              </a:spcBef>
              <a:buFont typeface="Arial"/>
              <a:buChar char="»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606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989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30372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7754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800" b="1" spc="300" noProof="1">
                <a:gradFill>
                  <a:gsLst>
                    <a:gs pos="28000">
                      <a:schemeClr val="accent1"/>
                    </a:gs>
                    <a:gs pos="100000">
                      <a:srgbClr val="D1445F"/>
                    </a:gs>
                  </a:gsLst>
                  <a:lin ang="13500000" scaled="1"/>
                </a:gradFill>
                <a:latin typeface="Montserrat Light" charset="0"/>
                <a:ea typeface="Montserrat Light" charset="0"/>
                <a:cs typeface="Montserrat Light" charset="0"/>
              </a:rPr>
              <a:t>ML Revolution</a:t>
            </a:r>
            <a:endParaRPr lang="en-US" sz="1500" spc="300" noProof="1">
              <a:gradFill>
                <a:gsLst>
                  <a:gs pos="28000">
                    <a:schemeClr val="accent1"/>
                  </a:gs>
                  <a:gs pos="100000">
                    <a:srgbClr val="D1445F"/>
                  </a:gs>
                </a:gsLst>
                <a:lin ang="13500000" scaled="1"/>
              </a:gra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71F7034F-0CE0-44F4-AACC-61811AAA1334}"/>
              </a:ext>
            </a:extLst>
          </p:cNvPr>
          <p:cNvSpPr txBox="1"/>
          <p:nvPr/>
        </p:nvSpPr>
        <p:spPr>
          <a:xfrm>
            <a:off x="277325" y="876459"/>
            <a:ext cx="4785956" cy="5596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Modern machine learning revolutionized how we process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AI/ML is not a niche academic subject anymore, it is at the heart of many applications.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What is the next step in adoption of advanced ML methods in industry? </a:t>
            </a:r>
          </a:p>
          <a:p>
            <a:pPr>
              <a:lnSpc>
                <a:spcPts val="1300"/>
              </a:lnSpc>
            </a:pPr>
            <a:endParaRPr lang="en-US" sz="1600" noProof="1">
              <a:solidFill>
                <a:schemeClr val="tx1">
                  <a:lumMod val="75000"/>
                  <a:lumOff val="25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  <a:p>
            <a:pPr>
              <a:lnSpc>
                <a:spcPts val="1300"/>
              </a:lnSpc>
            </a:pPr>
            <a:endParaRPr lang="en-US" sz="1300" noProof="1">
              <a:solidFill>
                <a:schemeClr val="tx1">
                  <a:lumMod val="75000"/>
                  <a:lumOff val="25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8DA8CD0-3D52-458C-9F49-9CC0A87A4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3505" y="385137"/>
            <a:ext cx="7160257" cy="525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8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953" y="15612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 </a:t>
            </a:r>
            <a:endParaRPr lang="tr-TR" sz="4000" dirty="0"/>
          </a:p>
        </p:txBody>
      </p:sp>
      <p:sp>
        <p:nvSpPr>
          <p:cNvPr id="4" name="Text Placeholder 14"/>
          <p:cNvSpPr txBox="1">
            <a:spLocks/>
          </p:cNvSpPr>
          <p:nvPr/>
        </p:nvSpPr>
        <p:spPr>
          <a:xfrm>
            <a:off x="277325" y="209321"/>
            <a:ext cx="8029277" cy="755210"/>
          </a:xfrm>
          <a:prstGeom prst="rect">
            <a:avLst/>
          </a:prstGeom>
          <a:noFill/>
        </p:spPr>
        <p:txBody>
          <a:bodyPr/>
          <a:lstStyle>
            <a:lvl1pPr marL="343037" indent="-343037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32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3247" indent="-285864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457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840" indent="-228691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223" indent="-228691" algn="l" defTabSz="457383" rtl="0" eaLnBrk="1" latinLnBrk="0" hangingPunct="1">
              <a:spcBef>
                <a:spcPct val="20000"/>
              </a:spcBef>
              <a:buFont typeface="Arial"/>
              <a:buChar char="»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606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989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30372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7754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800" b="1" spc="300" noProof="1">
                <a:gradFill>
                  <a:gsLst>
                    <a:gs pos="28000">
                      <a:schemeClr val="accent1"/>
                    </a:gs>
                    <a:gs pos="100000">
                      <a:srgbClr val="D1445F"/>
                    </a:gs>
                  </a:gsLst>
                  <a:lin ang="13500000" scaled="1"/>
                </a:gradFill>
                <a:latin typeface="Montserrat Light" charset="0"/>
                <a:ea typeface="Montserrat Light" charset="0"/>
                <a:cs typeface="Montserrat Light" charset="0"/>
              </a:rPr>
              <a:t>Conclusion and The Future</a:t>
            </a:r>
            <a:endParaRPr lang="en-US" sz="1800" spc="300" noProof="1">
              <a:gradFill>
                <a:gsLst>
                  <a:gs pos="28000">
                    <a:schemeClr val="accent1"/>
                  </a:gs>
                  <a:gs pos="100000">
                    <a:srgbClr val="D1445F"/>
                  </a:gs>
                </a:gsLst>
                <a:lin ang="13500000" scaled="1"/>
              </a:gra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801" y="6186508"/>
            <a:ext cx="800031" cy="286355"/>
          </a:xfrm>
          <a:prstGeom prst="rect">
            <a:avLst/>
          </a:prstGeom>
        </p:spPr>
      </p:pic>
      <p:sp>
        <p:nvSpPr>
          <p:cNvPr id="6" name="TextBox 11">
            <a:extLst>
              <a:ext uri="{FF2B5EF4-FFF2-40B4-BE49-F238E27FC236}">
                <a16:creationId xmlns:a16="http://schemas.microsoft.com/office/drawing/2014/main" id="{0A671640-0F69-45AD-A81B-4505C1F30759}"/>
              </a:ext>
            </a:extLst>
          </p:cNvPr>
          <p:cNvSpPr txBox="1"/>
          <p:nvPr/>
        </p:nvSpPr>
        <p:spPr>
          <a:xfrm>
            <a:off x="277325" y="876459"/>
            <a:ext cx="9533940" cy="5227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RL unlocks/enables a wide array of applications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However, there are still key problems we need to tackle to increase adoption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Scalability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Generalization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Simulation Gap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Safety/Trustworthiness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Large number of companies/universities are working on these key challenges.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  <a:p>
            <a:pPr>
              <a:lnSpc>
                <a:spcPts val="1300"/>
              </a:lnSpc>
            </a:pPr>
            <a:endParaRPr lang="en-US" sz="1600" noProof="1">
              <a:solidFill>
                <a:schemeClr val="tx1">
                  <a:lumMod val="75000"/>
                  <a:lumOff val="25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  <a:p>
            <a:pPr>
              <a:lnSpc>
                <a:spcPts val="1300"/>
              </a:lnSpc>
            </a:pPr>
            <a:endParaRPr lang="en-US" sz="1300" noProof="1">
              <a:solidFill>
                <a:schemeClr val="tx1">
                  <a:lumMod val="75000"/>
                  <a:lumOff val="25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9376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" y="0"/>
            <a:ext cx="12192000" cy="685800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0" y="0"/>
            <a:ext cx="12193588" cy="6860680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1">
              <a:latin typeface="Montserra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583076" y="6117804"/>
            <a:ext cx="4991462" cy="1924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>
              <a:lnSpc>
                <a:spcPct val="110000"/>
              </a:lnSpc>
              <a:spcAft>
                <a:spcPts val="400"/>
              </a:spcAft>
            </a:pPr>
            <a:r>
              <a:rPr lang="en-AU" altLang="en-US" sz="1200" spc="6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AI.ITU.EDU.TR</a:t>
            </a:r>
            <a:endParaRPr lang="en-US" altLang="en-US" sz="1200" spc="600" dirty="0">
              <a:solidFill>
                <a:schemeClr val="bg1"/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624641" y="5325731"/>
            <a:ext cx="5094226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/>
            <a:r>
              <a:rPr lang="tr-TR" altLang="en-US" sz="2400" spc="1300" noProof="1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THANKS</a:t>
            </a:r>
            <a:endParaRPr lang="en-AU" altLang="en-US" sz="2400" spc="1300" noProof="1">
              <a:solidFill>
                <a:schemeClr val="bg1"/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22" y="4058886"/>
            <a:ext cx="2298016" cy="82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5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3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5" grpId="0" animBg="1"/>
      <p:bldP spid="43" grpId="0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Resim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801" y="6186508"/>
            <a:ext cx="800031" cy="286355"/>
          </a:xfrm>
          <a:prstGeom prst="rect">
            <a:avLst/>
          </a:prstGeom>
        </p:spPr>
      </p:pic>
      <p:sp>
        <p:nvSpPr>
          <p:cNvPr id="56" name="Text Placeholder 14"/>
          <p:cNvSpPr txBox="1">
            <a:spLocks/>
          </p:cNvSpPr>
          <p:nvPr/>
        </p:nvSpPr>
        <p:spPr>
          <a:xfrm>
            <a:off x="277325" y="209321"/>
            <a:ext cx="10735476" cy="755210"/>
          </a:xfrm>
          <a:prstGeom prst="rect">
            <a:avLst/>
          </a:prstGeom>
          <a:noFill/>
        </p:spPr>
        <p:txBody>
          <a:bodyPr/>
          <a:lstStyle>
            <a:lvl1pPr marL="343037" indent="-343037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32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3247" indent="-285864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457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840" indent="-228691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223" indent="-228691" algn="l" defTabSz="457383" rtl="0" eaLnBrk="1" latinLnBrk="0" hangingPunct="1">
              <a:spcBef>
                <a:spcPct val="20000"/>
              </a:spcBef>
              <a:buFont typeface="Arial"/>
              <a:buChar char="»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606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989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30372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7754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800" b="1" spc="300" noProof="1">
                <a:gradFill>
                  <a:gsLst>
                    <a:gs pos="28000">
                      <a:schemeClr val="accent1"/>
                    </a:gs>
                    <a:gs pos="100000">
                      <a:srgbClr val="D1445F"/>
                    </a:gs>
                  </a:gsLst>
                  <a:lin ang="13500000" scaled="1"/>
                </a:gradFill>
                <a:latin typeface="Montserrat Light" charset="0"/>
                <a:ea typeface="Montserrat Light" charset="0"/>
                <a:cs typeface="Montserrat Light" charset="0"/>
              </a:rPr>
              <a:t>Supervised Learning </a:t>
            </a:r>
            <a:endParaRPr lang="en-US" sz="1500" spc="300" noProof="1">
              <a:gradFill>
                <a:gsLst>
                  <a:gs pos="28000">
                    <a:schemeClr val="accent1"/>
                  </a:gs>
                  <a:gs pos="100000">
                    <a:srgbClr val="D1445F"/>
                  </a:gs>
                </a:gsLst>
                <a:lin ang="13500000" scaled="1"/>
              </a:gra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71F7034F-0CE0-44F4-AACC-61811AAA1334}"/>
              </a:ext>
            </a:extLst>
          </p:cNvPr>
          <p:cNvSpPr txBox="1"/>
          <p:nvPr/>
        </p:nvSpPr>
        <p:spPr>
          <a:xfrm>
            <a:off x="2625108" y="4740405"/>
            <a:ext cx="7853422" cy="190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Covers ~90% of current industrial applications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Not useful on its 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  <a:p>
            <a:pPr>
              <a:lnSpc>
                <a:spcPts val="1300"/>
              </a:lnSpc>
            </a:pPr>
            <a:endParaRPr lang="en-US" sz="1600" noProof="1">
              <a:solidFill>
                <a:schemeClr val="tx1">
                  <a:lumMod val="75000"/>
                  <a:lumOff val="25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  <a:p>
            <a:pPr>
              <a:lnSpc>
                <a:spcPts val="1300"/>
              </a:lnSpc>
            </a:pPr>
            <a:endParaRPr lang="en-US" sz="1300" noProof="1">
              <a:solidFill>
                <a:schemeClr val="tx1">
                  <a:lumMod val="75000"/>
                  <a:lumOff val="25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F965E475-E9FD-43DE-A040-F8ADCE40A6B0}"/>
              </a:ext>
            </a:extLst>
          </p:cNvPr>
          <p:cNvSpPr/>
          <p:nvPr/>
        </p:nvSpPr>
        <p:spPr bwMode="auto">
          <a:xfrm>
            <a:off x="4566249" y="1547004"/>
            <a:ext cx="2530415" cy="2610928"/>
          </a:xfrm>
          <a:prstGeom prst="roundRect">
            <a:avLst/>
          </a:prstGeom>
          <a:ln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dirty="0"/>
              <a:t>Machine Learning</a:t>
            </a:r>
          </a:p>
          <a:p>
            <a:pPr algn="ctr"/>
            <a:r>
              <a:rPr lang="en-US" dirty="0"/>
              <a:t>Model</a:t>
            </a:r>
          </a:p>
        </p:txBody>
      </p:sp>
      <p:cxnSp>
        <p:nvCxnSpPr>
          <p:cNvPr id="7" name="Düz Ok Bağlayıcısı 6">
            <a:extLst>
              <a:ext uri="{FF2B5EF4-FFF2-40B4-BE49-F238E27FC236}">
                <a16:creationId xmlns:a16="http://schemas.microsoft.com/office/drawing/2014/main" id="{F515BABE-C08C-44FD-8950-95F12D950B2E}"/>
              </a:ext>
            </a:extLst>
          </p:cNvPr>
          <p:cNvCxnSpPr/>
          <p:nvPr/>
        </p:nvCxnSpPr>
        <p:spPr>
          <a:xfrm flipV="1">
            <a:off x="3010767" y="2730593"/>
            <a:ext cx="1220845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Metin kutusu 8">
            <a:extLst>
              <a:ext uri="{FF2B5EF4-FFF2-40B4-BE49-F238E27FC236}">
                <a16:creationId xmlns:a16="http://schemas.microsoft.com/office/drawing/2014/main" id="{50CB3FE1-14A5-4365-9F48-416E7BDA94F5}"/>
              </a:ext>
            </a:extLst>
          </p:cNvPr>
          <p:cNvSpPr txBox="1"/>
          <p:nvPr/>
        </p:nvSpPr>
        <p:spPr>
          <a:xfrm>
            <a:off x="1421684" y="1881947"/>
            <a:ext cx="156706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Data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Montserrat Light" charset="0"/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</a:rPr>
              <a:t>Text, Images, Tables etc.</a:t>
            </a:r>
            <a:endParaRPr lang="en-US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5C156536-FBC6-4FB9-87CB-615E27CE1F1B}"/>
              </a:ext>
            </a:extLst>
          </p:cNvPr>
          <p:cNvSpPr txBox="1"/>
          <p:nvPr/>
        </p:nvSpPr>
        <p:spPr>
          <a:xfrm>
            <a:off x="8732050" y="1881947"/>
            <a:ext cx="156706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Predictions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Montserrat Light" charset="0"/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</a:rPr>
              <a:t>Forecasts,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</a:rPr>
              <a:t>sentiment,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</a:rPr>
              <a:t>faults,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</a:rPr>
              <a:t>next action etc.</a:t>
            </a:r>
            <a:endParaRPr lang="en-US" dirty="0"/>
          </a:p>
        </p:txBody>
      </p:sp>
      <p:cxnSp>
        <p:nvCxnSpPr>
          <p:cNvPr id="11" name="Düz Ok Bağlayıcısı 10">
            <a:extLst>
              <a:ext uri="{FF2B5EF4-FFF2-40B4-BE49-F238E27FC236}">
                <a16:creationId xmlns:a16="http://schemas.microsoft.com/office/drawing/2014/main" id="{518B4354-0843-433A-9C8B-A66E3F9D8F2D}"/>
              </a:ext>
            </a:extLst>
          </p:cNvPr>
          <p:cNvCxnSpPr/>
          <p:nvPr/>
        </p:nvCxnSpPr>
        <p:spPr>
          <a:xfrm flipV="1">
            <a:off x="7325559" y="2730592"/>
            <a:ext cx="1220845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619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Resim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801" y="6186508"/>
            <a:ext cx="800031" cy="286355"/>
          </a:xfrm>
          <a:prstGeom prst="rect">
            <a:avLst/>
          </a:prstGeom>
        </p:spPr>
      </p:pic>
      <p:sp>
        <p:nvSpPr>
          <p:cNvPr id="56" name="Text Placeholder 14"/>
          <p:cNvSpPr txBox="1">
            <a:spLocks/>
          </p:cNvSpPr>
          <p:nvPr/>
        </p:nvSpPr>
        <p:spPr>
          <a:xfrm>
            <a:off x="277325" y="209321"/>
            <a:ext cx="10735476" cy="755210"/>
          </a:xfrm>
          <a:prstGeom prst="rect">
            <a:avLst/>
          </a:prstGeom>
          <a:noFill/>
        </p:spPr>
        <p:txBody>
          <a:bodyPr/>
          <a:lstStyle>
            <a:lvl1pPr marL="343037" indent="-343037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32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3247" indent="-285864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457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840" indent="-228691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223" indent="-228691" algn="l" defTabSz="457383" rtl="0" eaLnBrk="1" latinLnBrk="0" hangingPunct="1">
              <a:spcBef>
                <a:spcPct val="20000"/>
              </a:spcBef>
              <a:buFont typeface="Arial"/>
              <a:buChar char="»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606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989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30372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7754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800" b="1" spc="300" noProof="1">
                <a:gradFill>
                  <a:gsLst>
                    <a:gs pos="28000">
                      <a:schemeClr val="accent1"/>
                    </a:gs>
                    <a:gs pos="100000">
                      <a:srgbClr val="D1445F"/>
                    </a:gs>
                  </a:gsLst>
                  <a:lin ang="13500000" scaled="1"/>
                </a:gradFill>
                <a:latin typeface="Montserrat Light" charset="0"/>
                <a:ea typeface="Montserrat Light" charset="0"/>
                <a:cs typeface="Montserrat Light" charset="0"/>
              </a:rPr>
              <a:t>Imitation Learning (Behaviour Cloning)</a:t>
            </a:r>
            <a:endParaRPr lang="en-US" sz="1500" spc="300" noProof="1">
              <a:gradFill>
                <a:gsLst>
                  <a:gs pos="28000">
                    <a:schemeClr val="accent1"/>
                  </a:gs>
                  <a:gs pos="100000">
                    <a:srgbClr val="D1445F"/>
                  </a:gs>
                </a:gsLst>
                <a:lin ang="13500000" scaled="1"/>
              </a:gra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71F7034F-0CE0-44F4-AACC-61811AAA1334}"/>
              </a:ext>
            </a:extLst>
          </p:cNvPr>
          <p:cNvSpPr txBox="1"/>
          <p:nvPr/>
        </p:nvSpPr>
        <p:spPr>
          <a:xfrm>
            <a:off x="1650996" y="4635457"/>
            <a:ext cx="8890008" cy="1533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Covers ~10% of current industrial applications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Much more useful than classical supervised learning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Performance is strictly limited by training data</a:t>
            </a:r>
          </a:p>
          <a:p>
            <a:pPr>
              <a:lnSpc>
                <a:spcPts val="1300"/>
              </a:lnSpc>
            </a:pPr>
            <a:endParaRPr lang="en-US" sz="1600" noProof="1">
              <a:solidFill>
                <a:schemeClr val="tx1">
                  <a:lumMod val="75000"/>
                  <a:lumOff val="25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  <a:p>
            <a:pPr>
              <a:lnSpc>
                <a:spcPts val="1300"/>
              </a:lnSpc>
            </a:pPr>
            <a:endParaRPr lang="en-US" sz="1300" noProof="1">
              <a:solidFill>
                <a:schemeClr val="tx1">
                  <a:lumMod val="75000"/>
                  <a:lumOff val="25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F965E475-E9FD-43DE-A040-F8ADCE40A6B0}"/>
              </a:ext>
            </a:extLst>
          </p:cNvPr>
          <p:cNvSpPr/>
          <p:nvPr/>
        </p:nvSpPr>
        <p:spPr bwMode="auto">
          <a:xfrm>
            <a:off x="4566249" y="1547004"/>
            <a:ext cx="2530415" cy="2610928"/>
          </a:xfrm>
          <a:prstGeom prst="roundRect">
            <a:avLst/>
          </a:prstGeom>
          <a:ln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dirty="0"/>
              <a:t>Machine Learning</a:t>
            </a:r>
          </a:p>
          <a:p>
            <a:pPr algn="ctr"/>
            <a:r>
              <a:rPr lang="en-US" dirty="0"/>
              <a:t>Model</a:t>
            </a:r>
          </a:p>
        </p:txBody>
      </p:sp>
      <p:cxnSp>
        <p:nvCxnSpPr>
          <p:cNvPr id="7" name="Düz Ok Bağlayıcısı 6">
            <a:extLst>
              <a:ext uri="{FF2B5EF4-FFF2-40B4-BE49-F238E27FC236}">
                <a16:creationId xmlns:a16="http://schemas.microsoft.com/office/drawing/2014/main" id="{F515BABE-C08C-44FD-8950-95F12D950B2E}"/>
              </a:ext>
            </a:extLst>
          </p:cNvPr>
          <p:cNvCxnSpPr/>
          <p:nvPr/>
        </p:nvCxnSpPr>
        <p:spPr>
          <a:xfrm flipV="1">
            <a:off x="3010767" y="2730593"/>
            <a:ext cx="1220845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Metin kutusu 8">
            <a:extLst>
              <a:ext uri="{FF2B5EF4-FFF2-40B4-BE49-F238E27FC236}">
                <a16:creationId xmlns:a16="http://schemas.microsoft.com/office/drawing/2014/main" id="{50CB3FE1-14A5-4365-9F48-416E7BDA94F5}"/>
              </a:ext>
            </a:extLst>
          </p:cNvPr>
          <p:cNvSpPr txBox="1"/>
          <p:nvPr/>
        </p:nvSpPr>
        <p:spPr>
          <a:xfrm>
            <a:off x="1517765" y="1922831"/>
            <a:ext cx="156706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Data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Montserrat Light" charset="0"/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</a:rPr>
              <a:t>Text, Images, Tables,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</a:rPr>
              <a:t>etc.</a:t>
            </a:r>
            <a:endParaRPr lang="en-US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5C156536-FBC6-4FB9-87CB-615E27CE1F1B}"/>
              </a:ext>
            </a:extLst>
          </p:cNvPr>
          <p:cNvSpPr txBox="1"/>
          <p:nvPr/>
        </p:nvSpPr>
        <p:spPr>
          <a:xfrm>
            <a:off x="8775299" y="1881947"/>
            <a:ext cx="156706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Decisions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Montserrat Light" charset="0"/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</a:rPr>
              <a:t>Actuation,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</a:rPr>
              <a:t>Allocation,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</a:rPr>
              <a:t>Targeting,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</a:rPr>
              <a:t>etc.</a:t>
            </a:r>
            <a:endParaRPr lang="en-US" dirty="0"/>
          </a:p>
        </p:txBody>
      </p:sp>
      <p:cxnSp>
        <p:nvCxnSpPr>
          <p:cNvPr id="11" name="Düz Ok Bağlayıcısı 10">
            <a:extLst>
              <a:ext uri="{FF2B5EF4-FFF2-40B4-BE49-F238E27FC236}">
                <a16:creationId xmlns:a16="http://schemas.microsoft.com/office/drawing/2014/main" id="{518B4354-0843-433A-9C8B-A66E3F9D8F2D}"/>
              </a:ext>
            </a:extLst>
          </p:cNvPr>
          <p:cNvCxnSpPr/>
          <p:nvPr/>
        </p:nvCxnSpPr>
        <p:spPr>
          <a:xfrm flipV="1">
            <a:off x="7325559" y="2730592"/>
            <a:ext cx="1220845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172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Resim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801" y="6186508"/>
            <a:ext cx="800031" cy="286355"/>
          </a:xfrm>
          <a:prstGeom prst="rect">
            <a:avLst/>
          </a:prstGeom>
        </p:spPr>
      </p:pic>
      <p:sp>
        <p:nvSpPr>
          <p:cNvPr id="56" name="Text Placeholder 14"/>
          <p:cNvSpPr txBox="1">
            <a:spLocks/>
          </p:cNvSpPr>
          <p:nvPr/>
        </p:nvSpPr>
        <p:spPr>
          <a:xfrm>
            <a:off x="277325" y="209321"/>
            <a:ext cx="10735476" cy="755210"/>
          </a:xfrm>
          <a:prstGeom prst="rect">
            <a:avLst/>
          </a:prstGeom>
          <a:noFill/>
        </p:spPr>
        <p:txBody>
          <a:bodyPr/>
          <a:lstStyle>
            <a:lvl1pPr marL="343037" indent="-343037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32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3247" indent="-285864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457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840" indent="-228691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223" indent="-228691" algn="l" defTabSz="457383" rtl="0" eaLnBrk="1" latinLnBrk="0" hangingPunct="1">
              <a:spcBef>
                <a:spcPct val="20000"/>
              </a:spcBef>
              <a:buFont typeface="Arial"/>
              <a:buChar char="»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606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989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30372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7754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800" b="1" spc="300" noProof="1">
                <a:gradFill>
                  <a:gsLst>
                    <a:gs pos="28000">
                      <a:schemeClr val="accent1"/>
                    </a:gs>
                    <a:gs pos="100000">
                      <a:srgbClr val="D1445F"/>
                    </a:gs>
                  </a:gsLst>
                  <a:lin ang="13500000" scaled="1"/>
                </a:gradFill>
                <a:latin typeface="Montserrat Light" charset="0"/>
                <a:ea typeface="Montserrat Light" charset="0"/>
                <a:cs typeface="Montserrat Light" charset="0"/>
              </a:rPr>
              <a:t>Reinforcement Learning</a:t>
            </a:r>
            <a:endParaRPr lang="en-US" sz="1500" spc="300" noProof="1">
              <a:gradFill>
                <a:gsLst>
                  <a:gs pos="28000">
                    <a:schemeClr val="accent1"/>
                  </a:gs>
                  <a:gs pos="100000">
                    <a:srgbClr val="D1445F"/>
                  </a:gs>
                </a:gsLst>
                <a:lin ang="13500000" scaled="1"/>
              </a:gra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71F7034F-0CE0-44F4-AACC-61811AAA1334}"/>
              </a:ext>
            </a:extLst>
          </p:cNvPr>
          <p:cNvSpPr txBox="1"/>
          <p:nvPr/>
        </p:nvSpPr>
        <p:spPr>
          <a:xfrm>
            <a:off x="1515071" y="5923993"/>
            <a:ext cx="8890008" cy="1164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Huge potential in industry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Still in the early adoption stages</a:t>
            </a:r>
          </a:p>
          <a:p>
            <a:pPr>
              <a:lnSpc>
                <a:spcPts val="1300"/>
              </a:lnSpc>
            </a:pPr>
            <a:endParaRPr lang="en-US" sz="1600" noProof="1">
              <a:solidFill>
                <a:schemeClr val="tx1">
                  <a:lumMod val="75000"/>
                  <a:lumOff val="25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  <a:p>
            <a:pPr>
              <a:lnSpc>
                <a:spcPts val="1300"/>
              </a:lnSpc>
            </a:pPr>
            <a:endParaRPr lang="en-US" sz="1300" noProof="1">
              <a:solidFill>
                <a:schemeClr val="tx1">
                  <a:lumMod val="75000"/>
                  <a:lumOff val="25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F965E475-E9FD-43DE-A040-F8ADCE40A6B0}"/>
              </a:ext>
            </a:extLst>
          </p:cNvPr>
          <p:cNvSpPr/>
          <p:nvPr/>
        </p:nvSpPr>
        <p:spPr bwMode="auto">
          <a:xfrm>
            <a:off x="4566249" y="863741"/>
            <a:ext cx="2390605" cy="2095701"/>
          </a:xfrm>
          <a:prstGeom prst="roundRect">
            <a:avLst/>
          </a:prstGeom>
          <a:ln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dirty="0"/>
              <a:t>Machine Learning</a:t>
            </a:r>
          </a:p>
          <a:p>
            <a:pPr algn="ctr"/>
            <a:r>
              <a:rPr lang="en-US" dirty="0"/>
              <a:t>Model</a:t>
            </a:r>
          </a:p>
        </p:txBody>
      </p:sp>
      <p:cxnSp>
        <p:nvCxnSpPr>
          <p:cNvPr id="7" name="Düz Ok Bağlayıcısı 6">
            <a:extLst>
              <a:ext uri="{FF2B5EF4-FFF2-40B4-BE49-F238E27FC236}">
                <a16:creationId xmlns:a16="http://schemas.microsoft.com/office/drawing/2014/main" id="{F515BABE-C08C-44FD-8950-95F12D950B2E}"/>
              </a:ext>
            </a:extLst>
          </p:cNvPr>
          <p:cNvCxnSpPr/>
          <p:nvPr/>
        </p:nvCxnSpPr>
        <p:spPr>
          <a:xfrm flipV="1">
            <a:off x="2980088" y="1970652"/>
            <a:ext cx="1220845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Metin kutusu 8">
            <a:extLst>
              <a:ext uri="{FF2B5EF4-FFF2-40B4-BE49-F238E27FC236}">
                <a16:creationId xmlns:a16="http://schemas.microsoft.com/office/drawing/2014/main" id="{50CB3FE1-14A5-4365-9F48-416E7BDA94F5}"/>
              </a:ext>
            </a:extLst>
          </p:cNvPr>
          <p:cNvSpPr txBox="1"/>
          <p:nvPr/>
        </p:nvSpPr>
        <p:spPr>
          <a:xfrm>
            <a:off x="1515071" y="1315834"/>
            <a:ext cx="156706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Data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Montserrat Light" charset="0"/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</a:rPr>
              <a:t>Text, Images, Tables,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</a:rPr>
              <a:t>etc.</a:t>
            </a:r>
            <a:endParaRPr lang="en-US" dirty="0"/>
          </a:p>
        </p:txBody>
      </p:sp>
      <p:cxnSp>
        <p:nvCxnSpPr>
          <p:cNvPr id="11" name="Düz Ok Bağlayıcısı 10">
            <a:extLst>
              <a:ext uri="{FF2B5EF4-FFF2-40B4-BE49-F238E27FC236}">
                <a16:creationId xmlns:a16="http://schemas.microsoft.com/office/drawing/2014/main" id="{518B4354-0843-433A-9C8B-A66E3F9D8F2D}"/>
              </a:ext>
            </a:extLst>
          </p:cNvPr>
          <p:cNvCxnSpPr/>
          <p:nvPr/>
        </p:nvCxnSpPr>
        <p:spPr>
          <a:xfrm flipV="1">
            <a:off x="7244943" y="1847561"/>
            <a:ext cx="1220845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6710E007-5240-41BD-98CB-A22B940B6405}"/>
              </a:ext>
            </a:extLst>
          </p:cNvPr>
          <p:cNvSpPr txBox="1"/>
          <p:nvPr/>
        </p:nvSpPr>
        <p:spPr>
          <a:xfrm>
            <a:off x="9016256" y="1315834"/>
            <a:ext cx="156706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Decisions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Montserrat Light" charset="0"/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</a:rPr>
              <a:t>Actuation,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</a:rPr>
              <a:t>Allocation,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</a:rPr>
              <a:t>Targeting,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</a:rPr>
              <a:t>etc.</a:t>
            </a:r>
            <a:endParaRPr lang="en-US" dirty="0"/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E29E2158-1C87-4BE2-8406-B0711082D92B}"/>
              </a:ext>
            </a:extLst>
          </p:cNvPr>
          <p:cNvSpPr/>
          <p:nvPr/>
        </p:nvSpPr>
        <p:spPr bwMode="auto">
          <a:xfrm>
            <a:off x="4566249" y="3429001"/>
            <a:ext cx="2390605" cy="1723768"/>
          </a:xfrm>
          <a:prstGeom prst="roundRect">
            <a:avLst/>
          </a:prstGeom>
          <a:ln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dirty="0"/>
              <a:t>The World</a:t>
            </a:r>
          </a:p>
        </p:txBody>
      </p:sp>
      <p:cxnSp>
        <p:nvCxnSpPr>
          <p:cNvPr id="3" name="Bağlayıcı: Dirsek 2">
            <a:extLst>
              <a:ext uri="{FF2B5EF4-FFF2-40B4-BE49-F238E27FC236}">
                <a16:creationId xmlns:a16="http://schemas.microsoft.com/office/drawing/2014/main" id="{BFC999E5-6F1B-4A8C-9FC6-C798649475D0}"/>
              </a:ext>
            </a:extLst>
          </p:cNvPr>
          <p:cNvCxnSpPr>
            <a:cxnSpLocks/>
          </p:cNvCxnSpPr>
          <p:nvPr/>
        </p:nvCxnSpPr>
        <p:spPr>
          <a:xfrm rot="10800000" flipV="1">
            <a:off x="7074244" y="3609696"/>
            <a:ext cx="1513703" cy="863449"/>
          </a:xfrm>
          <a:prstGeom prst="bentConnector3">
            <a:avLst>
              <a:gd name="adj1" fmla="val -204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Bağlayıcı: Dirsek 15">
            <a:extLst>
              <a:ext uri="{FF2B5EF4-FFF2-40B4-BE49-F238E27FC236}">
                <a16:creationId xmlns:a16="http://schemas.microsoft.com/office/drawing/2014/main" id="{ADF034C6-686B-4186-BBAD-4E5F4201C309}"/>
              </a:ext>
            </a:extLst>
          </p:cNvPr>
          <p:cNvCxnSpPr>
            <a:cxnSpLocks/>
          </p:cNvCxnSpPr>
          <p:nvPr/>
        </p:nvCxnSpPr>
        <p:spPr>
          <a:xfrm rot="10800000">
            <a:off x="2693777" y="3609698"/>
            <a:ext cx="1507156" cy="911310"/>
          </a:xfrm>
          <a:prstGeom prst="bentConnector3">
            <a:avLst>
              <a:gd name="adj1" fmla="val 100012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BF6096B2-E4CE-4203-885A-A4AB3800B238}"/>
              </a:ext>
            </a:extLst>
          </p:cNvPr>
          <p:cNvSpPr txBox="1"/>
          <p:nvPr/>
        </p:nvSpPr>
        <p:spPr>
          <a:xfrm>
            <a:off x="7473542" y="4733205"/>
            <a:ext cx="13491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</a:rPr>
              <a:t>Execute</a:t>
            </a:r>
            <a:endParaRPr lang="en-US" dirty="0"/>
          </a:p>
        </p:txBody>
      </p:sp>
      <p:sp>
        <p:nvSpPr>
          <p:cNvPr id="32" name="Metin kutusu 31">
            <a:extLst>
              <a:ext uri="{FF2B5EF4-FFF2-40B4-BE49-F238E27FC236}">
                <a16:creationId xmlns:a16="http://schemas.microsoft.com/office/drawing/2014/main" id="{53930CDB-9A0A-4967-AFDA-5F4CF53AD724}"/>
              </a:ext>
            </a:extLst>
          </p:cNvPr>
          <p:cNvSpPr txBox="1"/>
          <p:nvPr/>
        </p:nvSpPr>
        <p:spPr>
          <a:xfrm>
            <a:off x="1842980" y="4733205"/>
            <a:ext cx="20061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</a:rPr>
              <a:t>Update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83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Resim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801" y="6186508"/>
            <a:ext cx="800031" cy="286355"/>
          </a:xfrm>
          <a:prstGeom prst="rect">
            <a:avLst/>
          </a:prstGeom>
        </p:spPr>
      </p:pic>
      <p:sp>
        <p:nvSpPr>
          <p:cNvPr id="56" name="Text Placeholder 14"/>
          <p:cNvSpPr txBox="1">
            <a:spLocks/>
          </p:cNvSpPr>
          <p:nvPr/>
        </p:nvSpPr>
        <p:spPr>
          <a:xfrm>
            <a:off x="277325" y="209321"/>
            <a:ext cx="10735476" cy="755210"/>
          </a:xfrm>
          <a:prstGeom prst="rect">
            <a:avLst/>
          </a:prstGeom>
          <a:noFill/>
        </p:spPr>
        <p:txBody>
          <a:bodyPr/>
          <a:lstStyle>
            <a:lvl1pPr marL="343037" indent="-343037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32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3247" indent="-285864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457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840" indent="-228691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223" indent="-228691" algn="l" defTabSz="457383" rtl="0" eaLnBrk="1" latinLnBrk="0" hangingPunct="1">
              <a:spcBef>
                <a:spcPct val="20000"/>
              </a:spcBef>
              <a:buFont typeface="Arial"/>
              <a:buChar char="»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606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989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30372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7754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800" b="1" spc="300" noProof="1">
                <a:gradFill>
                  <a:gsLst>
                    <a:gs pos="28000">
                      <a:schemeClr val="accent1"/>
                    </a:gs>
                    <a:gs pos="100000">
                      <a:srgbClr val="D1445F"/>
                    </a:gs>
                  </a:gsLst>
                  <a:lin ang="13500000" scaled="1"/>
                </a:gradFill>
                <a:latin typeface="Montserrat Light" charset="0"/>
                <a:ea typeface="Montserrat Light" charset="0"/>
                <a:cs typeface="Montserrat Light" charset="0"/>
              </a:rPr>
              <a:t>Brief History of RL</a:t>
            </a:r>
            <a:endParaRPr lang="en-US" sz="1500" spc="300" noProof="1">
              <a:gradFill>
                <a:gsLst>
                  <a:gs pos="28000">
                    <a:schemeClr val="accent1"/>
                  </a:gs>
                  <a:gs pos="100000">
                    <a:srgbClr val="D1445F"/>
                  </a:gs>
                </a:gsLst>
                <a:lin ang="13500000" scaled="1"/>
              </a:gra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71F7034F-0CE0-44F4-AACC-61811AAA1334}"/>
              </a:ext>
            </a:extLst>
          </p:cNvPr>
          <p:cNvSpPr txBox="1"/>
          <p:nvPr/>
        </p:nvSpPr>
        <p:spPr>
          <a:xfrm>
            <a:off x="452388" y="1191355"/>
            <a:ext cx="4391461" cy="5411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1980s-1990s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Dark ages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2000s-2010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Limited to small-medium scale problems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2010-2017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Impressive demonstrations on games and controlled environments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2018 – Now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Slow adoption by the industry</a:t>
            </a:r>
          </a:p>
          <a:p>
            <a:pPr>
              <a:lnSpc>
                <a:spcPts val="1300"/>
              </a:lnSpc>
            </a:pPr>
            <a:endParaRPr lang="en-US" sz="1600" noProof="1">
              <a:solidFill>
                <a:schemeClr val="tx1">
                  <a:lumMod val="75000"/>
                  <a:lumOff val="25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  <a:p>
            <a:pPr>
              <a:lnSpc>
                <a:spcPts val="1300"/>
              </a:lnSpc>
            </a:pPr>
            <a:endParaRPr lang="en-US" sz="1300" noProof="1">
              <a:solidFill>
                <a:schemeClr val="tx1">
                  <a:lumMod val="75000"/>
                  <a:lumOff val="25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pic>
        <p:nvPicPr>
          <p:cNvPr id="15" name="Picture 26">
            <a:extLst>
              <a:ext uri="{FF2B5EF4-FFF2-40B4-BE49-F238E27FC236}">
                <a16:creationId xmlns:a16="http://schemas.microsoft.com/office/drawing/2014/main" id="{01EBAAD3-8EF8-4B18-9014-DA5856BA8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4957" y="209321"/>
            <a:ext cx="2297046" cy="2275239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8A39318E-422A-44AB-9250-4BBBB49CF3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0705" y="464312"/>
            <a:ext cx="2681552" cy="1917992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235A04A4-DE34-43FC-9088-95F8BCF8F0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0854" y="3174038"/>
            <a:ext cx="3403332" cy="2275240"/>
          </a:xfrm>
          <a:prstGeom prst="rect">
            <a:avLst/>
          </a:prstGeom>
        </p:spPr>
      </p:pic>
      <p:pic>
        <p:nvPicPr>
          <p:cNvPr id="19" name="Picture 2" descr="https://nerdist.com/wp-content/uploads/2016/03/DeepMind-Sedol-Go-Match-Feature-Image-03082016.jpg">
            <a:extLst>
              <a:ext uri="{FF2B5EF4-FFF2-40B4-BE49-F238E27FC236}">
                <a16:creationId xmlns:a16="http://schemas.microsoft.com/office/drawing/2014/main" id="{CF2B0D8B-F95B-4659-AA35-DEF8F4FE8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186" y="3174038"/>
            <a:ext cx="3952500" cy="222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40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Resim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801" y="6186508"/>
            <a:ext cx="800031" cy="286355"/>
          </a:xfrm>
          <a:prstGeom prst="rect">
            <a:avLst/>
          </a:prstGeom>
        </p:spPr>
      </p:pic>
      <p:sp>
        <p:nvSpPr>
          <p:cNvPr id="56" name="Text Placeholder 14"/>
          <p:cNvSpPr txBox="1">
            <a:spLocks/>
          </p:cNvSpPr>
          <p:nvPr/>
        </p:nvSpPr>
        <p:spPr>
          <a:xfrm>
            <a:off x="277325" y="209321"/>
            <a:ext cx="8029277" cy="755210"/>
          </a:xfrm>
          <a:prstGeom prst="rect">
            <a:avLst/>
          </a:prstGeom>
          <a:noFill/>
        </p:spPr>
        <p:txBody>
          <a:bodyPr/>
          <a:lstStyle>
            <a:lvl1pPr marL="343037" indent="-343037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32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3247" indent="-285864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457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840" indent="-228691" algn="l" defTabSz="457383" rtl="0" eaLnBrk="1" latinLnBrk="0" hangingPunct="1">
              <a:spcBef>
                <a:spcPct val="20000"/>
              </a:spcBef>
              <a:buFont typeface="Arial"/>
              <a:buChar char="–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223" indent="-228691" algn="l" defTabSz="457383" rtl="0" eaLnBrk="1" latinLnBrk="0" hangingPunct="1">
              <a:spcBef>
                <a:spcPct val="20000"/>
              </a:spcBef>
              <a:buFont typeface="Arial"/>
              <a:buChar char="»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606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989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30372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7754" indent="-228691" algn="l" defTabSz="457383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800" b="1" spc="300" noProof="1">
                <a:gradFill>
                  <a:gsLst>
                    <a:gs pos="28000">
                      <a:schemeClr val="accent1"/>
                    </a:gs>
                    <a:gs pos="100000">
                      <a:srgbClr val="D1445F"/>
                    </a:gs>
                  </a:gsLst>
                  <a:lin ang="13500000" scaled="1"/>
                </a:gradFill>
                <a:latin typeface="Montserrat Light" charset="0"/>
                <a:ea typeface="Montserrat Light" charset="0"/>
                <a:cs typeface="Montserrat Light" charset="0"/>
              </a:rPr>
              <a:t>Deep Reinforcement Learning</a:t>
            </a:r>
            <a:endParaRPr lang="en-US" sz="1800" spc="300" noProof="1">
              <a:gradFill>
                <a:gsLst>
                  <a:gs pos="28000">
                    <a:schemeClr val="accent1"/>
                  </a:gs>
                  <a:gs pos="100000">
                    <a:srgbClr val="D1445F"/>
                  </a:gs>
                </a:gsLst>
                <a:lin ang="13500000" scaled="1"/>
              </a:gra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096" y="3829050"/>
            <a:ext cx="7791450" cy="3028950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702" y="952860"/>
            <a:ext cx="4079234" cy="2727103"/>
          </a:xfrm>
          <a:prstGeom prst="rect">
            <a:avLst/>
          </a:prstGeom>
        </p:spPr>
      </p:pic>
      <p:sp>
        <p:nvSpPr>
          <p:cNvPr id="7" name="TextBox 13"/>
          <p:cNvSpPr txBox="1"/>
          <p:nvPr/>
        </p:nvSpPr>
        <p:spPr>
          <a:xfrm>
            <a:off x="4387936" y="2116356"/>
            <a:ext cx="36175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Google Deep Mind Breakthrough</a:t>
            </a:r>
          </a:p>
          <a:p>
            <a:r>
              <a:rPr lang="en-US" sz="2000" dirty="0"/>
              <a:t>at 2014 </a:t>
            </a:r>
            <a:endParaRPr lang="tr-TR" dirty="0"/>
          </a:p>
        </p:txBody>
      </p:sp>
      <p:pic>
        <p:nvPicPr>
          <p:cNvPr id="8" name="Google DeepMind's Deep Q-learning playing Atari Breako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67170" y="952859"/>
            <a:ext cx="3321765" cy="471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85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587</Words>
  <Application>Microsoft Office PowerPoint</Application>
  <PresentationFormat>Geniş ekran</PresentationFormat>
  <Paragraphs>221</Paragraphs>
  <Slides>41</Slides>
  <Notes>19</Notes>
  <HiddenSlides>0</HiddenSlides>
  <MMClips>18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41</vt:i4>
      </vt:variant>
    </vt:vector>
  </HeadingPairs>
  <TitlesOfParts>
    <vt:vector size="47" baseType="lpstr">
      <vt:lpstr>Arial</vt:lpstr>
      <vt:lpstr>Calibri</vt:lpstr>
      <vt:lpstr>Calibri Light</vt:lpstr>
      <vt:lpstr>Montserrat</vt:lpstr>
      <vt:lpstr>Montserrat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Kemal Ure</dc:creator>
  <cp:lastModifiedBy>Kemal Ure</cp:lastModifiedBy>
  <cp:revision>37</cp:revision>
  <dcterms:created xsi:type="dcterms:W3CDTF">2023-10-03T12:09:34Z</dcterms:created>
  <dcterms:modified xsi:type="dcterms:W3CDTF">2024-03-27T13:35:39Z</dcterms:modified>
</cp:coreProperties>
</file>